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88" r:id="rId6"/>
    <p:sldId id="287" r:id="rId7"/>
    <p:sldId id="260" r:id="rId8"/>
    <p:sldId id="261" r:id="rId9"/>
    <p:sldId id="262" r:id="rId10"/>
    <p:sldId id="263" r:id="rId11"/>
    <p:sldId id="264" r:id="rId12"/>
    <p:sldId id="265" r:id="rId13"/>
    <p:sldId id="266" r:id="rId14"/>
    <p:sldId id="267" r:id="rId15"/>
    <p:sldId id="282" r:id="rId16"/>
    <p:sldId id="268" r:id="rId17"/>
    <p:sldId id="269" r:id="rId18"/>
    <p:sldId id="270" r:id="rId19"/>
    <p:sldId id="271" r:id="rId20"/>
    <p:sldId id="272" r:id="rId21"/>
    <p:sldId id="273" r:id="rId22"/>
    <p:sldId id="274" r:id="rId23"/>
    <p:sldId id="275" r:id="rId24"/>
    <p:sldId id="276" r:id="rId25"/>
    <p:sldId id="277" r:id="rId26"/>
    <p:sldId id="279" r:id="rId27"/>
    <p:sldId id="280" r:id="rId28"/>
    <p:sldId id="281" r:id="rId29"/>
    <p:sldId id="283" r:id="rId30"/>
    <p:sldId id="290" r:id="rId31"/>
    <p:sldId id="284" r:id="rId32"/>
    <p:sldId id="291" r:id="rId33"/>
    <p:sldId id="285"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585A4D-D7BA-44BA-922E-27EA503CEA55}" v="77" dt="2024-03-03T02:19:09.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Beagley" userId="f142dc62-be99-4007-a5d1-f32496b50815" providerId="ADAL" clId="{76585A4D-D7BA-44BA-922E-27EA503CEA55}"/>
    <pc:docChg chg="undo custSel addSld delSld modSld">
      <pc:chgData name="Mike Beagley" userId="f142dc62-be99-4007-a5d1-f32496b50815" providerId="ADAL" clId="{76585A4D-D7BA-44BA-922E-27EA503CEA55}" dt="2024-03-03T02:19:09.575" v="827" actId="403"/>
      <pc:docMkLst>
        <pc:docMk/>
      </pc:docMkLst>
      <pc:sldChg chg="addSp delSp modSp">
        <pc:chgData name="Mike Beagley" userId="f142dc62-be99-4007-a5d1-f32496b50815" providerId="ADAL" clId="{76585A4D-D7BA-44BA-922E-27EA503CEA55}" dt="2024-02-27T22:13:02.701" v="115" actId="14100"/>
        <pc:sldMkLst>
          <pc:docMk/>
          <pc:sldMk cId="4208546255" sldId="260"/>
        </pc:sldMkLst>
        <pc:spChg chg="mod">
          <ac:chgData name="Mike Beagley" userId="f142dc62-be99-4007-a5d1-f32496b50815" providerId="ADAL" clId="{76585A4D-D7BA-44BA-922E-27EA503CEA55}" dt="2024-02-27T22:11:23.309" v="111" actId="20577"/>
          <ac:spMkLst>
            <pc:docMk/>
            <pc:sldMk cId="4208546255" sldId="260"/>
            <ac:spMk id="3" creationId="{00000000-0000-0000-0000-000000000000}"/>
          </ac:spMkLst>
        </pc:spChg>
        <pc:picChg chg="add mod">
          <ac:chgData name="Mike Beagley" userId="f142dc62-be99-4007-a5d1-f32496b50815" providerId="ADAL" clId="{76585A4D-D7BA-44BA-922E-27EA503CEA55}" dt="2024-02-27T22:13:02.701" v="115" actId="14100"/>
          <ac:picMkLst>
            <pc:docMk/>
            <pc:sldMk cId="4208546255" sldId="260"/>
            <ac:picMk id="4" creationId="{538DE1E6-5866-81DB-7EF3-521433AFC834}"/>
          </ac:picMkLst>
        </pc:picChg>
        <pc:picChg chg="del">
          <ac:chgData name="Mike Beagley" userId="f142dc62-be99-4007-a5d1-f32496b50815" providerId="ADAL" clId="{76585A4D-D7BA-44BA-922E-27EA503CEA55}" dt="2024-02-27T22:11:27.683" v="112" actId="478"/>
          <ac:picMkLst>
            <pc:docMk/>
            <pc:sldMk cId="4208546255" sldId="260"/>
            <ac:picMk id="1026" creationId="{DC39EC29-C45A-44D5-A5D3-3DB4BA535A13}"/>
          </ac:picMkLst>
        </pc:picChg>
      </pc:sldChg>
      <pc:sldChg chg="modSp">
        <pc:chgData name="Mike Beagley" userId="f142dc62-be99-4007-a5d1-f32496b50815" providerId="ADAL" clId="{76585A4D-D7BA-44BA-922E-27EA503CEA55}" dt="2024-03-03T01:36:26.084" v="148" actId="20577"/>
        <pc:sldMkLst>
          <pc:docMk/>
          <pc:sldMk cId="1930129028" sldId="265"/>
        </pc:sldMkLst>
        <pc:spChg chg="mod">
          <ac:chgData name="Mike Beagley" userId="f142dc62-be99-4007-a5d1-f32496b50815" providerId="ADAL" clId="{76585A4D-D7BA-44BA-922E-27EA503CEA55}" dt="2024-03-03T01:36:26.084" v="148" actId="20577"/>
          <ac:spMkLst>
            <pc:docMk/>
            <pc:sldMk cId="1930129028" sldId="265"/>
            <ac:spMk id="3" creationId="{00000000-0000-0000-0000-000000000000}"/>
          </ac:spMkLst>
        </pc:spChg>
      </pc:sldChg>
      <pc:sldChg chg="modSp mod">
        <pc:chgData name="Mike Beagley" userId="f142dc62-be99-4007-a5d1-f32496b50815" providerId="ADAL" clId="{76585A4D-D7BA-44BA-922E-27EA503CEA55}" dt="2024-02-29T09:00:33.161" v="123" actId="20577"/>
        <pc:sldMkLst>
          <pc:docMk/>
          <pc:sldMk cId="4228548599" sldId="271"/>
        </pc:sldMkLst>
        <pc:spChg chg="mod">
          <ac:chgData name="Mike Beagley" userId="f142dc62-be99-4007-a5d1-f32496b50815" providerId="ADAL" clId="{76585A4D-D7BA-44BA-922E-27EA503CEA55}" dt="2024-02-29T09:00:33.161" v="123" actId="20577"/>
          <ac:spMkLst>
            <pc:docMk/>
            <pc:sldMk cId="4228548599" sldId="271"/>
            <ac:spMk id="22530" creationId="{00000000-0000-0000-0000-000000000000}"/>
          </ac:spMkLst>
        </pc:spChg>
      </pc:sldChg>
      <pc:sldChg chg="modSp mod">
        <pc:chgData name="Mike Beagley" userId="f142dc62-be99-4007-a5d1-f32496b50815" providerId="ADAL" clId="{76585A4D-D7BA-44BA-922E-27EA503CEA55}" dt="2024-02-25T08:23:24.472" v="13" actId="20577"/>
        <pc:sldMkLst>
          <pc:docMk/>
          <pc:sldMk cId="3751694841" sldId="272"/>
        </pc:sldMkLst>
        <pc:spChg chg="mod">
          <ac:chgData name="Mike Beagley" userId="f142dc62-be99-4007-a5d1-f32496b50815" providerId="ADAL" clId="{76585A4D-D7BA-44BA-922E-27EA503CEA55}" dt="2024-02-25T08:23:24.472" v="13" actId="20577"/>
          <ac:spMkLst>
            <pc:docMk/>
            <pc:sldMk cId="3751694841" sldId="272"/>
            <ac:spMk id="23554" creationId="{00000000-0000-0000-0000-000000000000}"/>
          </ac:spMkLst>
        </pc:spChg>
      </pc:sldChg>
      <pc:sldChg chg="modSp mod">
        <pc:chgData name="Mike Beagley" userId="f142dc62-be99-4007-a5d1-f32496b50815" providerId="ADAL" clId="{76585A4D-D7BA-44BA-922E-27EA503CEA55}" dt="2024-02-27T08:34:17.978" v="40" actId="20577"/>
        <pc:sldMkLst>
          <pc:docMk/>
          <pc:sldMk cId="2887921819" sldId="274"/>
        </pc:sldMkLst>
        <pc:spChg chg="mod">
          <ac:chgData name="Mike Beagley" userId="f142dc62-be99-4007-a5d1-f32496b50815" providerId="ADAL" clId="{76585A4D-D7BA-44BA-922E-27EA503CEA55}" dt="2024-02-27T08:34:17.978" v="40" actId="20577"/>
          <ac:spMkLst>
            <pc:docMk/>
            <pc:sldMk cId="2887921819" sldId="274"/>
            <ac:spMk id="25602" creationId="{00000000-0000-0000-0000-000000000000}"/>
          </ac:spMkLst>
        </pc:spChg>
      </pc:sldChg>
      <pc:sldChg chg="modSp mod">
        <pc:chgData name="Mike Beagley" userId="f142dc62-be99-4007-a5d1-f32496b50815" providerId="ADAL" clId="{76585A4D-D7BA-44BA-922E-27EA503CEA55}" dt="2024-02-27T08:35:35.195" v="82" actId="20577"/>
        <pc:sldMkLst>
          <pc:docMk/>
          <pc:sldMk cId="1601735890" sldId="275"/>
        </pc:sldMkLst>
        <pc:spChg chg="mod">
          <ac:chgData name="Mike Beagley" userId="f142dc62-be99-4007-a5d1-f32496b50815" providerId="ADAL" clId="{76585A4D-D7BA-44BA-922E-27EA503CEA55}" dt="2024-02-27T08:35:35.195" v="82" actId="20577"/>
          <ac:spMkLst>
            <pc:docMk/>
            <pc:sldMk cId="1601735890" sldId="275"/>
            <ac:spMk id="29699" creationId="{00000000-0000-0000-0000-000000000000}"/>
          </ac:spMkLst>
        </pc:spChg>
      </pc:sldChg>
      <pc:sldChg chg="modSp">
        <pc:chgData name="Mike Beagley" userId="f142dc62-be99-4007-a5d1-f32496b50815" providerId="ADAL" clId="{76585A4D-D7BA-44BA-922E-27EA503CEA55}" dt="2024-02-25T08:24:42.139" v="17" actId="20577"/>
        <pc:sldMkLst>
          <pc:docMk/>
          <pc:sldMk cId="3769926158" sldId="276"/>
        </pc:sldMkLst>
        <pc:spChg chg="mod">
          <ac:chgData name="Mike Beagley" userId="f142dc62-be99-4007-a5d1-f32496b50815" providerId="ADAL" clId="{76585A4D-D7BA-44BA-922E-27EA503CEA55}" dt="2024-02-25T08:24:42.139" v="17" actId="20577"/>
          <ac:spMkLst>
            <pc:docMk/>
            <pc:sldMk cId="3769926158" sldId="276"/>
            <ac:spMk id="25603" creationId="{00000000-0000-0000-0000-000000000000}"/>
          </ac:spMkLst>
        </pc:spChg>
      </pc:sldChg>
      <pc:sldChg chg="del">
        <pc:chgData name="Mike Beagley" userId="f142dc62-be99-4007-a5d1-f32496b50815" providerId="ADAL" clId="{76585A4D-D7BA-44BA-922E-27EA503CEA55}" dt="2024-02-29T09:10:11.513" v="124" actId="47"/>
        <pc:sldMkLst>
          <pc:docMk/>
          <pc:sldMk cId="1274192405" sldId="278"/>
        </pc:sldMkLst>
      </pc:sldChg>
      <pc:sldChg chg="modSp mod">
        <pc:chgData name="Mike Beagley" userId="f142dc62-be99-4007-a5d1-f32496b50815" providerId="ADAL" clId="{76585A4D-D7BA-44BA-922E-27EA503CEA55}" dt="2024-02-25T08:27:11.802" v="19" actId="27636"/>
        <pc:sldMkLst>
          <pc:docMk/>
          <pc:sldMk cId="2292529166" sldId="281"/>
        </pc:sldMkLst>
        <pc:spChg chg="mod">
          <ac:chgData name="Mike Beagley" userId="f142dc62-be99-4007-a5d1-f32496b50815" providerId="ADAL" clId="{76585A4D-D7BA-44BA-922E-27EA503CEA55}" dt="2024-02-25T08:27:11.802" v="19" actId="27636"/>
          <ac:spMkLst>
            <pc:docMk/>
            <pc:sldMk cId="2292529166" sldId="281"/>
            <ac:spMk id="35842" creationId="{00000000-0000-0000-0000-000000000000}"/>
          </ac:spMkLst>
        </pc:spChg>
      </pc:sldChg>
      <pc:sldChg chg="addSp delSp modSp new del mod">
        <pc:chgData name="Mike Beagley" userId="f142dc62-be99-4007-a5d1-f32496b50815" providerId="ADAL" clId="{76585A4D-D7BA-44BA-922E-27EA503CEA55}" dt="2024-02-29T08:58:22.896" v="121" actId="47"/>
        <pc:sldMkLst>
          <pc:docMk/>
          <pc:sldMk cId="2760594272" sldId="286"/>
        </pc:sldMkLst>
        <pc:spChg chg="add del mod">
          <ac:chgData name="Mike Beagley" userId="f142dc62-be99-4007-a5d1-f32496b50815" providerId="ADAL" clId="{76585A4D-D7BA-44BA-922E-27EA503CEA55}" dt="2024-02-11T07:57:07.384" v="4" actId="22"/>
          <ac:spMkLst>
            <pc:docMk/>
            <pc:sldMk cId="2760594272" sldId="286"/>
            <ac:spMk id="3" creationId="{B001A721-151B-C543-EC8D-CD4655FBC470}"/>
          </ac:spMkLst>
        </pc:spChg>
        <pc:picChg chg="add">
          <ac:chgData name="Mike Beagley" userId="f142dc62-be99-4007-a5d1-f32496b50815" providerId="ADAL" clId="{76585A4D-D7BA-44BA-922E-27EA503CEA55}" dt="2024-02-11T07:58:12.757" v="5" actId="22"/>
          <ac:picMkLst>
            <pc:docMk/>
            <pc:sldMk cId="2760594272" sldId="286"/>
            <ac:picMk id="5" creationId="{67CA5D38-D57B-F026-0E9D-238F81AB5A25}"/>
          </ac:picMkLst>
        </pc:picChg>
      </pc:sldChg>
      <pc:sldChg chg="addSp modSp new mod setBg">
        <pc:chgData name="Mike Beagley" userId="f142dc62-be99-4007-a5d1-f32496b50815" providerId="ADAL" clId="{76585A4D-D7BA-44BA-922E-27EA503CEA55}" dt="2024-02-29T08:56:49.939" v="120" actId="1076"/>
        <pc:sldMkLst>
          <pc:docMk/>
          <pc:sldMk cId="705703550" sldId="287"/>
        </pc:sldMkLst>
        <pc:picChg chg="add mod">
          <ac:chgData name="Mike Beagley" userId="f142dc62-be99-4007-a5d1-f32496b50815" providerId="ADAL" clId="{76585A4D-D7BA-44BA-922E-27EA503CEA55}" dt="2024-02-29T08:56:49.939" v="120" actId="1076"/>
          <ac:picMkLst>
            <pc:docMk/>
            <pc:sldMk cId="705703550" sldId="287"/>
            <ac:picMk id="3" creationId="{5447142C-F35E-7AF4-E8AB-2162B92CAAA4}"/>
          </ac:picMkLst>
        </pc:picChg>
      </pc:sldChg>
      <pc:sldChg chg="addSp modSp new mod setBg setClrOvrMap">
        <pc:chgData name="Mike Beagley" userId="f142dc62-be99-4007-a5d1-f32496b50815" providerId="ADAL" clId="{76585A4D-D7BA-44BA-922E-27EA503CEA55}" dt="2024-03-03T01:49:12.079" v="173" actId="14100"/>
        <pc:sldMkLst>
          <pc:docMk/>
          <pc:sldMk cId="3885230298" sldId="288"/>
        </pc:sldMkLst>
        <pc:spChg chg="mod">
          <ac:chgData name="Mike Beagley" userId="f142dc62-be99-4007-a5d1-f32496b50815" providerId="ADAL" clId="{76585A4D-D7BA-44BA-922E-27EA503CEA55}" dt="2024-03-03T01:49:04.466" v="172" actId="1076"/>
          <ac:spMkLst>
            <pc:docMk/>
            <pc:sldMk cId="3885230298" sldId="288"/>
            <ac:spMk id="2" creationId="{1A673385-9829-7A1A-DB8C-CB003701F88A}"/>
          </ac:spMkLst>
        </pc:spChg>
        <pc:spChg chg="add">
          <ac:chgData name="Mike Beagley" userId="f142dc62-be99-4007-a5d1-f32496b50815" providerId="ADAL" clId="{76585A4D-D7BA-44BA-922E-27EA503CEA55}" dt="2024-03-03T01:48:04.443" v="151" actId="26606"/>
          <ac:spMkLst>
            <pc:docMk/>
            <pc:sldMk cId="3885230298" sldId="288"/>
            <ac:spMk id="13" creationId="{4AC0CD9D-7610-4620-93B4-798CCD9AB581}"/>
          </ac:spMkLst>
        </pc:spChg>
        <pc:spChg chg="add">
          <ac:chgData name="Mike Beagley" userId="f142dc62-be99-4007-a5d1-f32496b50815" providerId="ADAL" clId="{76585A4D-D7BA-44BA-922E-27EA503CEA55}" dt="2024-03-03T01:48:04.443" v="151" actId="26606"/>
          <ac:spMkLst>
            <pc:docMk/>
            <pc:sldMk cId="3885230298" sldId="288"/>
            <ac:spMk id="19" creationId="{DE4D62F9-188E-4530-84C2-24BDEE4BEB82}"/>
          </ac:spMkLst>
        </pc:spChg>
        <pc:spChg chg="add">
          <ac:chgData name="Mike Beagley" userId="f142dc62-be99-4007-a5d1-f32496b50815" providerId="ADAL" clId="{76585A4D-D7BA-44BA-922E-27EA503CEA55}" dt="2024-03-03T01:48:04.443" v="151" actId="26606"/>
          <ac:spMkLst>
            <pc:docMk/>
            <pc:sldMk cId="3885230298" sldId="288"/>
            <ac:spMk id="21" creationId="{D67CA421-FA2B-47ED-A101-F8BBEBB2976B}"/>
          </ac:spMkLst>
        </pc:spChg>
        <pc:spChg chg="add">
          <ac:chgData name="Mike Beagley" userId="f142dc62-be99-4007-a5d1-f32496b50815" providerId="ADAL" clId="{76585A4D-D7BA-44BA-922E-27EA503CEA55}" dt="2024-03-03T01:48:04.443" v="151" actId="26606"/>
          <ac:spMkLst>
            <pc:docMk/>
            <pc:sldMk cId="3885230298" sldId="288"/>
            <ac:spMk id="23" creationId="{12425D82-CD5E-45A4-9542-70951E59F2D1}"/>
          </ac:spMkLst>
        </pc:spChg>
        <pc:spChg chg="add">
          <ac:chgData name="Mike Beagley" userId="f142dc62-be99-4007-a5d1-f32496b50815" providerId="ADAL" clId="{76585A4D-D7BA-44BA-922E-27EA503CEA55}" dt="2024-03-03T01:48:04.443" v="151" actId="26606"/>
          <ac:spMkLst>
            <pc:docMk/>
            <pc:sldMk cId="3885230298" sldId="288"/>
            <ac:spMk id="25" creationId="{221DB897-A621-4D5F-AC81-91199AC4370E}"/>
          </ac:spMkLst>
        </pc:spChg>
        <pc:picChg chg="add mod">
          <ac:chgData name="Mike Beagley" userId="f142dc62-be99-4007-a5d1-f32496b50815" providerId="ADAL" clId="{76585A4D-D7BA-44BA-922E-27EA503CEA55}" dt="2024-03-03T01:49:12.079" v="173" actId="14100"/>
          <ac:picMkLst>
            <pc:docMk/>
            <pc:sldMk cId="3885230298" sldId="288"/>
            <ac:picMk id="4" creationId="{DFE0F934-D81B-8CD1-11EC-D342A49DC6D3}"/>
          </ac:picMkLst>
        </pc:picChg>
        <pc:picChg chg="add">
          <ac:chgData name="Mike Beagley" userId="f142dc62-be99-4007-a5d1-f32496b50815" providerId="ADAL" clId="{76585A4D-D7BA-44BA-922E-27EA503CEA55}" dt="2024-03-03T01:48:04.443" v="151" actId="26606"/>
          <ac:picMkLst>
            <pc:docMk/>
            <pc:sldMk cId="3885230298" sldId="288"/>
            <ac:picMk id="9" creationId="{41B68C77-138E-4BF7-A276-BD0C78A4219F}"/>
          </ac:picMkLst>
        </pc:picChg>
        <pc:picChg chg="add">
          <ac:chgData name="Mike Beagley" userId="f142dc62-be99-4007-a5d1-f32496b50815" providerId="ADAL" clId="{76585A4D-D7BA-44BA-922E-27EA503CEA55}" dt="2024-03-03T01:48:04.443" v="151" actId="26606"/>
          <ac:picMkLst>
            <pc:docMk/>
            <pc:sldMk cId="3885230298" sldId="288"/>
            <ac:picMk id="11" creationId="{7C268552-D473-46ED-B1B8-422042C4DEF1}"/>
          </ac:picMkLst>
        </pc:picChg>
        <pc:picChg chg="add">
          <ac:chgData name="Mike Beagley" userId="f142dc62-be99-4007-a5d1-f32496b50815" providerId="ADAL" clId="{76585A4D-D7BA-44BA-922E-27EA503CEA55}" dt="2024-03-03T01:48:04.443" v="151" actId="26606"/>
          <ac:picMkLst>
            <pc:docMk/>
            <pc:sldMk cId="3885230298" sldId="288"/>
            <ac:picMk id="15" creationId="{B9238B3E-24AA-439A-B527-6C5DF6D72145}"/>
          </ac:picMkLst>
        </pc:picChg>
        <pc:picChg chg="add">
          <ac:chgData name="Mike Beagley" userId="f142dc62-be99-4007-a5d1-f32496b50815" providerId="ADAL" clId="{76585A4D-D7BA-44BA-922E-27EA503CEA55}" dt="2024-03-03T01:48:04.443" v="151" actId="26606"/>
          <ac:picMkLst>
            <pc:docMk/>
            <pc:sldMk cId="3885230298" sldId="288"/>
            <ac:picMk id="17" creationId="{69F01145-BEA3-4CBF-AA21-10077B948CA8}"/>
          </ac:picMkLst>
        </pc:picChg>
      </pc:sldChg>
      <pc:sldChg chg="modSp new del mod">
        <pc:chgData name="Mike Beagley" userId="f142dc62-be99-4007-a5d1-f32496b50815" providerId="ADAL" clId="{76585A4D-D7BA-44BA-922E-27EA503CEA55}" dt="2024-03-03T02:08:28.767" v="718" actId="47"/>
        <pc:sldMkLst>
          <pc:docMk/>
          <pc:sldMk cId="909612955" sldId="289"/>
        </pc:sldMkLst>
        <pc:spChg chg="mod">
          <ac:chgData name="Mike Beagley" userId="f142dc62-be99-4007-a5d1-f32496b50815" providerId="ADAL" clId="{76585A4D-D7BA-44BA-922E-27EA503CEA55}" dt="2024-03-03T01:58:04.470" v="195" actId="21"/>
          <ac:spMkLst>
            <pc:docMk/>
            <pc:sldMk cId="909612955" sldId="289"/>
            <ac:spMk id="2" creationId="{BBEA5ED8-EBEF-79C2-6104-244D3D337A40}"/>
          </ac:spMkLst>
        </pc:spChg>
      </pc:sldChg>
      <pc:sldChg chg="addSp modSp new mod setBg modAnim">
        <pc:chgData name="Mike Beagley" userId="f142dc62-be99-4007-a5d1-f32496b50815" providerId="ADAL" clId="{76585A4D-D7BA-44BA-922E-27EA503CEA55}" dt="2024-03-03T02:10:13.529" v="721" actId="1035"/>
        <pc:sldMkLst>
          <pc:docMk/>
          <pc:sldMk cId="3206038890" sldId="290"/>
        </pc:sldMkLst>
        <pc:spChg chg="mod">
          <ac:chgData name="Mike Beagley" userId="f142dc62-be99-4007-a5d1-f32496b50815" providerId="ADAL" clId="{76585A4D-D7BA-44BA-922E-27EA503CEA55}" dt="2024-03-03T02:05:10.304" v="712" actId="26606"/>
          <ac:spMkLst>
            <pc:docMk/>
            <pc:sldMk cId="3206038890" sldId="290"/>
            <ac:spMk id="2" creationId="{9ADF9CF7-A7F2-0E70-CF98-A0B4EFC13290}"/>
          </ac:spMkLst>
        </pc:spChg>
        <pc:spChg chg="mod">
          <ac:chgData name="Mike Beagley" userId="f142dc62-be99-4007-a5d1-f32496b50815" providerId="ADAL" clId="{76585A4D-D7BA-44BA-922E-27EA503CEA55}" dt="2024-03-03T02:05:46.991" v="714" actId="403"/>
          <ac:spMkLst>
            <pc:docMk/>
            <pc:sldMk cId="3206038890" sldId="290"/>
            <ac:spMk id="3" creationId="{35185D2C-3881-C6EE-75FD-372E608FCBF4}"/>
          </ac:spMkLst>
        </pc:spChg>
        <pc:spChg chg="add">
          <ac:chgData name="Mike Beagley" userId="f142dc62-be99-4007-a5d1-f32496b50815" providerId="ADAL" clId="{76585A4D-D7BA-44BA-922E-27EA503CEA55}" dt="2024-03-03T02:05:10.304" v="712" actId="26606"/>
          <ac:spMkLst>
            <pc:docMk/>
            <pc:sldMk cId="3206038890" sldId="290"/>
            <ac:spMk id="1031" creationId="{C8A3C342-1D03-412F-8DD3-BF519E8E0AE9}"/>
          </ac:spMkLst>
        </pc:spChg>
        <pc:spChg chg="add">
          <ac:chgData name="Mike Beagley" userId="f142dc62-be99-4007-a5d1-f32496b50815" providerId="ADAL" clId="{76585A4D-D7BA-44BA-922E-27EA503CEA55}" dt="2024-03-03T02:05:10.304" v="712" actId="26606"/>
          <ac:spMkLst>
            <pc:docMk/>
            <pc:sldMk cId="3206038890" sldId="290"/>
            <ac:spMk id="1033" creationId="{81CC9B02-E087-4350-AEBD-2C3CF001AF01}"/>
          </ac:spMkLst>
        </pc:spChg>
        <pc:picChg chg="add mod">
          <ac:chgData name="Mike Beagley" userId="f142dc62-be99-4007-a5d1-f32496b50815" providerId="ADAL" clId="{76585A4D-D7BA-44BA-922E-27EA503CEA55}" dt="2024-03-03T02:10:13.529" v="721" actId="1035"/>
          <ac:picMkLst>
            <pc:docMk/>
            <pc:sldMk cId="3206038890" sldId="290"/>
            <ac:picMk id="1026" creationId="{B3505AA8-4BCF-FBE1-567D-BD0FA0261019}"/>
          </ac:picMkLst>
        </pc:picChg>
      </pc:sldChg>
      <pc:sldChg chg="addSp modSp new mod setBg modAnim">
        <pc:chgData name="Mike Beagley" userId="f142dc62-be99-4007-a5d1-f32496b50815" providerId="ADAL" clId="{76585A4D-D7BA-44BA-922E-27EA503CEA55}" dt="2024-03-03T02:19:09.575" v="827" actId="403"/>
        <pc:sldMkLst>
          <pc:docMk/>
          <pc:sldMk cId="3079475697" sldId="291"/>
        </pc:sldMkLst>
        <pc:spChg chg="mod">
          <ac:chgData name="Mike Beagley" userId="f142dc62-be99-4007-a5d1-f32496b50815" providerId="ADAL" clId="{76585A4D-D7BA-44BA-922E-27EA503CEA55}" dt="2024-03-03T02:18:20.533" v="820" actId="26606"/>
          <ac:spMkLst>
            <pc:docMk/>
            <pc:sldMk cId="3079475697" sldId="291"/>
            <ac:spMk id="2" creationId="{A63F0B9D-CC54-0E33-2CD2-8B0F1E2E419A}"/>
          </ac:spMkLst>
        </pc:spChg>
        <pc:spChg chg="mod">
          <ac:chgData name="Mike Beagley" userId="f142dc62-be99-4007-a5d1-f32496b50815" providerId="ADAL" clId="{76585A4D-D7BA-44BA-922E-27EA503CEA55}" dt="2024-03-03T02:19:09.575" v="827" actId="403"/>
          <ac:spMkLst>
            <pc:docMk/>
            <pc:sldMk cId="3079475697" sldId="291"/>
            <ac:spMk id="3" creationId="{017CD0AB-F007-90FF-6E2D-5D94E6FC54A2}"/>
          </ac:spMkLst>
        </pc:spChg>
        <pc:picChg chg="add mod">
          <ac:chgData name="Mike Beagley" userId="f142dc62-be99-4007-a5d1-f32496b50815" providerId="ADAL" clId="{76585A4D-D7BA-44BA-922E-27EA503CEA55}" dt="2024-03-03T02:18:58.585" v="825" actId="14100"/>
          <ac:picMkLst>
            <pc:docMk/>
            <pc:sldMk cId="3079475697" sldId="291"/>
            <ac:picMk id="2050" creationId="{9CA115FD-3D29-3745-F8ED-39A1D25DD28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3/3/2024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3/3/2024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3/3/2024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3/3/2024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3/3/2024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3/3/2024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nzqa.govt.nz/ncea/ncea-results/results-publication/guide-to-online-result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minedu.govt.nz/Parents.aspx" TargetMode="Externa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a:t>Introduction to NCEA</a:t>
            </a:r>
          </a:p>
        </p:txBody>
      </p:sp>
      <p:sp>
        <p:nvSpPr>
          <p:cNvPr id="3" name="Subtitle 2"/>
          <p:cNvSpPr>
            <a:spLocks noGrp="1"/>
          </p:cNvSpPr>
          <p:nvPr>
            <p:ph type="subTitle" idx="1"/>
          </p:nvPr>
        </p:nvSpPr>
        <p:spPr/>
        <p:txBody>
          <a:bodyPr/>
          <a:lstStyle/>
          <a:p>
            <a:r>
              <a:rPr lang="en-NZ" dirty="0"/>
              <a:t>For Year 11</a:t>
            </a:r>
          </a:p>
        </p:txBody>
      </p:sp>
      <p:pic>
        <p:nvPicPr>
          <p:cNvPr id="3074" name="Picture 2" descr="Understanding NCEA brochure ENGLISH image for web small">
            <a:extLst>
              <a:ext uri="{FF2B5EF4-FFF2-40B4-BE49-F238E27FC236}">
                <a16:creationId xmlns:a16="http://schemas.microsoft.com/office/drawing/2014/main" id="{3EB892C5-9D1B-4F52-A014-775C7B2744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7098" y="1706161"/>
            <a:ext cx="3107055" cy="4342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457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Vocational Pathways</a:t>
            </a:r>
          </a:p>
        </p:txBody>
      </p:sp>
      <p:sp>
        <p:nvSpPr>
          <p:cNvPr id="3" name="Content Placeholder 2"/>
          <p:cNvSpPr>
            <a:spLocks noGrp="1"/>
          </p:cNvSpPr>
          <p:nvPr>
            <p:ph idx="1"/>
          </p:nvPr>
        </p:nvSpPr>
        <p:spPr>
          <a:xfrm>
            <a:off x="746976" y="1712890"/>
            <a:ext cx="9302878" cy="4623516"/>
          </a:xfrm>
        </p:spPr>
        <p:txBody>
          <a:bodyPr>
            <a:normAutofit fontScale="92500" lnSpcReduction="10000"/>
          </a:bodyPr>
          <a:lstStyle/>
          <a:p>
            <a:r>
              <a:rPr lang="en-NZ" dirty="0"/>
              <a:t>You can gain credits in six different types or pathways from many of your subjects. If you accumulate enough in one pathway you will get a Vocational Pathways Award.</a:t>
            </a:r>
          </a:p>
          <a:p>
            <a:endParaRPr lang="en-NZ" dirty="0"/>
          </a:p>
          <a:p>
            <a:r>
              <a:rPr lang="en-NZ" dirty="0"/>
              <a:t>This can show employers particular strengths you have</a:t>
            </a:r>
          </a:p>
          <a:p>
            <a:endParaRPr lang="en-NZ" dirty="0"/>
          </a:p>
          <a:p>
            <a:r>
              <a:rPr lang="en-NZ" dirty="0"/>
              <a:t>The pathways are:</a:t>
            </a:r>
          </a:p>
          <a:p>
            <a:pPr lvl="1"/>
            <a:r>
              <a:rPr lang="en-NZ" dirty="0"/>
              <a:t>      Construction and Infrastructure</a:t>
            </a:r>
          </a:p>
          <a:p>
            <a:pPr lvl="1"/>
            <a:r>
              <a:rPr lang="en-NZ" dirty="0"/>
              <a:t>       Manufacture and Technology</a:t>
            </a:r>
          </a:p>
          <a:p>
            <a:pPr lvl="1"/>
            <a:r>
              <a:rPr lang="en-NZ" dirty="0"/>
              <a:t>       Primary Industries</a:t>
            </a:r>
          </a:p>
          <a:p>
            <a:pPr lvl="1"/>
            <a:r>
              <a:rPr lang="en-NZ" dirty="0"/>
              <a:t>       Service Industries</a:t>
            </a:r>
          </a:p>
          <a:p>
            <a:pPr lvl="1"/>
            <a:r>
              <a:rPr lang="en-NZ" dirty="0"/>
              <a:t>       Social and Community Services.</a:t>
            </a:r>
          </a:p>
          <a:p>
            <a:pPr lvl="1"/>
            <a:r>
              <a:rPr lang="en-NZ" sz="1700" dirty="0"/>
              <a:t>       Creative Industries</a:t>
            </a:r>
          </a:p>
        </p:txBody>
      </p:sp>
      <p:pic>
        <p:nvPicPr>
          <p:cNvPr id="1026" name="Picture 2" descr="rosette f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6131" y="3326506"/>
            <a:ext cx="3009900"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68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Having an idea of where you want to go.</a:t>
            </a:r>
          </a:p>
        </p:txBody>
      </p:sp>
      <p:sp>
        <p:nvSpPr>
          <p:cNvPr id="3" name="Content Placeholder 2"/>
          <p:cNvSpPr>
            <a:spLocks noGrp="1"/>
          </p:cNvSpPr>
          <p:nvPr>
            <p:ph idx="1"/>
          </p:nvPr>
        </p:nvSpPr>
        <p:spPr>
          <a:xfrm>
            <a:off x="515155" y="1949887"/>
            <a:ext cx="9994005" cy="4195481"/>
          </a:xfrm>
        </p:spPr>
        <p:txBody>
          <a:bodyPr>
            <a:noAutofit/>
          </a:bodyPr>
          <a:lstStyle/>
          <a:p>
            <a:r>
              <a:rPr lang="en-NZ" sz="2400" dirty="0"/>
              <a:t>Why is this important?</a:t>
            </a:r>
          </a:p>
          <a:p>
            <a:endParaRPr lang="en-NZ" sz="2400" dirty="0"/>
          </a:p>
          <a:p>
            <a:r>
              <a:rPr lang="en-NZ" sz="2400" dirty="0"/>
              <a:t>You want to know the subjects you are studying are taking you in the right direction</a:t>
            </a:r>
          </a:p>
          <a:p>
            <a:endParaRPr lang="en-NZ" sz="2400" dirty="0"/>
          </a:p>
          <a:p>
            <a:r>
              <a:rPr lang="en-NZ" sz="2400" dirty="0"/>
              <a:t>Its not just about getting lots of credits. You need to think about what subjects you are getting them in.</a:t>
            </a:r>
          </a:p>
          <a:p>
            <a:endParaRPr lang="en-NZ" sz="2400" dirty="0"/>
          </a:p>
          <a:p>
            <a:r>
              <a:rPr lang="en-NZ" sz="2400" dirty="0"/>
              <a:t>You can get help with this from Mrs Duncan our vocational guidance specialist here at school. You will have subject selection and coursing interviews.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5929" y="1263405"/>
            <a:ext cx="2587848" cy="1579026"/>
          </a:xfrm>
          <a:prstGeom prst="rect">
            <a:avLst/>
          </a:prstGeom>
        </p:spPr>
      </p:pic>
    </p:spTree>
    <p:extLst>
      <p:ext uri="{BB962C8B-B14F-4D97-AF65-F5344CB8AC3E}">
        <p14:creationId xmlns:p14="http://schemas.microsoft.com/office/powerpoint/2010/main" val="56841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Academic Assistants Discussion</a:t>
            </a:r>
          </a:p>
        </p:txBody>
      </p:sp>
      <p:sp>
        <p:nvSpPr>
          <p:cNvPr id="3" name="Content Placeholder 2"/>
          <p:cNvSpPr>
            <a:spLocks noGrp="1"/>
          </p:cNvSpPr>
          <p:nvPr>
            <p:ph idx="1"/>
          </p:nvPr>
        </p:nvSpPr>
        <p:spPr/>
        <p:txBody>
          <a:bodyPr/>
          <a:lstStyle/>
          <a:p>
            <a:r>
              <a:rPr lang="en-NZ" dirty="0"/>
              <a:t>Importance of being organised</a:t>
            </a:r>
          </a:p>
          <a:p>
            <a:r>
              <a:rPr lang="en-NZ" dirty="0"/>
              <a:t>Using Tutorials</a:t>
            </a:r>
          </a:p>
          <a:p>
            <a:r>
              <a:rPr lang="en-NZ" dirty="0"/>
              <a:t>Preparing for exams</a:t>
            </a:r>
          </a:p>
          <a:p>
            <a:r>
              <a:rPr lang="en-NZ" dirty="0"/>
              <a:t>Using your time wisely</a:t>
            </a:r>
          </a:p>
          <a:p>
            <a:r>
              <a:rPr lang="en-NZ" dirty="0"/>
              <a:t>Keep track of your credits – KAMAR Portal Demonstration</a:t>
            </a:r>
          </a:p>
          <a:p>
            <a:r>
              <a:rPr lang="en-NZ" dirty="0"/>
              <a:t>How to study</a:t>
            </a:r>
          </a:p>
          <a:p>
            <a:r>
              <a:rPr lang="en-NZ" dirty="0"/>
              <a:t>Other</a:t>
            </a:r>
          </a:p>
        </p:txBody>
      </p:sp>
    </p:spTree>
    <p:extLst>
      <p:ext uri="{BB962C8B-B14F-4D97-AF65-F5344CB8AC3E}">
        <p14:creationId xmlns:p14="http://schemas.microsoft.com/office/powerpoint/2010/main" val="193012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NZ" dirty="0"/>
            </a:br>
            <a:br>
              <a:rPr lang="en-NZ" dirty="0"/>
            </a:br>
            <a:r>
              <a:rPr lang="en-NZ" b="1" dirty="0"/>
              <a:t>Part 2 – Important Rules and Procedures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0550" y="3127375"/>
            <a:ext cx="4762500" cy="2381250"/>
          </a:xfrm>
          <a:prstGeom prst="rect">
            <a:avLst/>
          </a:prstGeom>
        </p:spPr>
      </p:pic>
    </p:spTree>
    <p:extLst>
      <p:ext uri="{BB962C8B-B14F-4D97-AF65-F5344CB8AC3E}">
        <p14:creationId xmlns:p14="http://schemas.microsoft.com/office/powerpoint/2010/main" val="3374361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Rot="1" noChangeArrowheads="1"/>
          </p:cNvSpPr>
          <p:nvPr>
            <p:ph idx="1"/>
          </p:nvPr>
        </p:nvSpPr>
        <p:spPr/>
        <p:txBody>
          <a:bodyPr>
            <a:normAutofit lnSpcReduction="10000"/>
          </a:bodyPr>
          <a:lstStyle/>
          <a:p>
            <a:pPr indent="-273050">
              <a:lnSpc>
                <a:spcPct val="80000"/>
              </a:lnSpc>
            </a:pPr>
            <a:r>
              <a:rPr lang="en-NZ" altLang="en-US" sz="2800" dirty="0"/>
              <a:t>You do not have automatic right of entry to year 12 and 13 courses. </a:t>
            </a:r>
          </a:p>
          <a:p>
            <a:pPr indent="-273050">
              <a:lnSpc>
                <a:spcPct val="80000"/>
              </a:lnSpc>
              <a:buNone/>
            </a:pPr>
            <a:endParaRPr lang="en-NZ" altLang="en-US" sz="2800" dirty="0"/>
          </a:p>
          <a:p>
            <a:pPr indent="-273050">
              <a:lnSpc>
                <a:spcPct val="80000"/>
              </a:lnSpc>
            </a:pPr>
            <a:r>
              <a:rPr lang="en-NZ" altLang="en-US" sz="2800" dirty="0"/>
              <a:t>Most of these courses have pre-requisites. </a:t>
            </a:r>
          </a:p>
          <a:p>
            <a:pPr indent="-273050">
              <a:lnSpc>
                <a:spcPct val="80000"/>
              </a:lnSpc>
            </a:pPr>
            <a:endParaRPr lang="en-NZ" altLang="en-US" sz="2800" dirty="0"/>
          </a:p>
          <a:p>
            <a:pPr indent="-273050">
              <a:lnSpc>
                <a:spcPct val="80000"/>
              </a:lnSpc>
            </a:pPr>
            <a:r>
              <a:rPr lang="en-NZ" altLang="en-US" sz="2800" dirty="0"/>
              <a:t>These are laid out in the Senior Subject Selection information on  School Point for you to check. </a:t>
            </a:r>
          </a:p>
          <a:p>
            <a:pPr indent="-273050">
              <a:lnSpc>
                <a:spcPct val="80000"/>
              </a:lnSpc>
            </a:pPr>
            <a:endParaRPr lang="en-NZ" altLang="en-US" sz="2800" dirty="0"/>
          </a:p>
          <a:p>
            <a:pPr indent="-273050">
              <a:lnSpc>
                <a:spcPct val="80000"/>
              </a:lnSpc>
            </a:pPr>
            <a:r>
              <a:rPr lang="en-NZ" altLang="en-US" sz="2800" dirty="0"/>
              <a:t>Don’t be disappointed. External Exams are very important for this reason.</a:t>
            </a:r>
            <a:endParaRPr lang="en-AU" altLang="en-US" sz="2800" dirty="0"/>
          </a:p>
        </p:txBody>
      </p:sp>
      <p:sp>
        <p:nvSpPr>
          <p:cNvPr id="2" name="Rectangle 2"/>
          <p:cNvSpPr>
            <a:spLocks noGrp="1" noRot="1" noChangeArrowheads="1"/>
          </p:cNvSpPr>
          <p:nvPr>
            <p:ph type="title"/>
          </p:nvPr>
        </p:nvSpPr>
        <p:spPr/>
        <p:txBody>
          <a:bodyPr>
            <a:normAutofit/>
          </a:bodyPr>
          <a:lstStyle/>
          <a:p>
            <a:pPr marL="838200" indent="-838200">
              <a:defRPr/>
            </a:pPr>
            <a:r>
              <a:rPr lang="en-NZ" sz="4000">
                <a:solidFill>
                  <a:schemeClr val="hlink"/>
                </a:solidFill>
              </a:rPr>
              <a:t>Pre-requisites of year 12 and 13 courses.</a:t>
            </a:r>
            <a:endParaRPr lang="en-AU" sz="4000">
              <a:solidFill>
                <a:schemeClr val="hlin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5362" y="2571750"/>
            <a:ext cx="1671638" cy="1733550"/>
          </a:xfrm>
          <a:prstGeom prst="rect">
            <a:avLst/>
          </a:prstGeom>
        </p:spPr>
      </p:pic>
    </p:spTree>
    <p:extLst>
      <p:ext uri="{BB962C8B-B14F-4D97-AF65-F5344CB8AC3E}">
        <p14:creationId xmlns:p14="http://schemas.microsoft.com/office/powerpoint/2010/main" val="1295712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Rot="1" noChangeArrowheads="1"/>
          </p:cNvSpPr>
          <p:nvPr>
            <p:ph idx="1"/>
          </p:nvPr>
        </p:nvSpPr>
        <p:spPr/>
        <p:txBody>
          <a:bodyPr/>
          <a:lstStyle/>
          <a:p>
            <a:pPr eaLnBrk="1" hangingPunct="1"/>
            <a:r>
              <a:rPr lang="en-NZ" altLang="en-US" sz="3200" dirty="0"/>
              <a:t>When you receive an internal assessment back from your teacher you must sign off the grade.</a:t>
            </a:r>
          </a:p>
          <a:p>
            <a:pPr eaLnBrk="1" hangingPunct="1">
              <a:buFont typeface="Wingdings" panose="05000000000000000000" pitchFamily="2" charset="2"/>
              <a:buNone/>
            </a:pPr>
            <a:endParaRPr lang="en-NZ" altLang="en-US" sz="3200" dirty="0"/>
          </a:p>
          <a:p>
            <a:pPr eaLnBrk="1" hangingPunct="1"/>
            <a:r>
              <a:rPr lang="en-NZ" altLang="en-US" sz="3200" dirty="0"/>
              <a:t>This will then be entered in the school’s management system and forwarded to NZQA</a:t>
            </a:r>
            <a:endParaRPr lang="en-AU" altLang="en-US" sz="3200" dirty="0"/>
          </a:p>
        </p:txBody>
      </p:sp>
      <p:sp>
        <p:nvSpPr>
          <p:cNvPr id="2" name="Rectangle 2"/>
          <p:cNvSpPr>
            <a:spLocks noGrp="1" noRot="1" noChangeArrowheads="1"/>
          </p:cNvSpPr>
          <p:nvPr>
            <p:ph type="title"/>
          </p:nvPr>
        </p:nvSpPr>
        <p:spPr/>
        <p:txBody>
          <a:bodyPr/>
          <a:lstStyle/>
          <a:p>
            <a:pPr marL="838200" indent="-838200">
              <a:defRPr/>
            </a:pPr>
            <a:r>
              <a:rPr lang="en-NZ">
                <a:solidFill>
                  <a:schemeClr val="hlink"/>
                </a:solidFill>
              </a:rPr>
              <a:t>Signing off your work.</a:t>
            </a:r>
            <a:r>
              <a:rPr lang="en-NZ"/>
              <a:t> </a:t>
            </a:r>
            <a:endParaRPr lang="en-AU"/>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1475" y="5505094"/>
            <a:ext cx="4743450" cy="942975"/>
          </a:xfrm>
          <a:prstGeom prst="rect">
            <a:avLst/>
          </a:prstGeom>
        </p:spPr>
      </p:pic>
    </p:spTree>
    <p:extLst>
      <p:ext uri="{BB962C8B-B14F-4D97-AF65-F5344CB8AC3E}">
        <p14:creationId xmlns:p14="http://schemas.microsoft.com/office/powerpoint/2010/main" val="312212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barn(inVertical)">
                                      <p:cBhvr>
                                        <p:cTn id="7" dur="500"/>
                                        <p:tgtEl>
                                          <p:spTgt spid="153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362">
                                            <p:txEl>
                                              <p:pRg st="2" end="2"/>
                                            </p:txEl>
                                          </p:spTgt>
                                        </p:tgtEl>
                                        <p:attrNameLst>
                                          <p:attrName>style.visibility</p:attrName>
                                        </p:attrNameLst>
                                      </p:cBhvr>
                                      <p:to>
                                        <p:strVal val="visible"/>
                                      </p:to>
                                    </p:set>
                                    <p:animEffect transition="in" filter="wipe(down)">
                                      <p:cBhvr>
                                        <p:cTn id="12" dur="500"/>
                                        <p:tgtEl>
                                          <p:spTgt spid="1536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Rot="1" noChangeArrowheads="1"/>
          </p:cNvSpPr>
          <p:nvPr>
            <p:ph idx="1"/>
          </p:nvPr>
        </p:nvSpPr>
        <p:spPr/>
        <p:txBody>
          <a:bodyPr/>
          <a:lstStyle/>
          <a:p>
            <a:pPr eaLnBrk="1" hangingPunct="1"/>
            <a:r>
              <a:rPr lang="en-NZ" altLang="en-US" sz="2800" b="1"/>
              <a:t>Students can appeal a grade awarded.</a:t>
            </a:r>
          </a:p>
          <a:p>
            <a:pPr eaLnBrk="1" hangingPunct="1"/>
            <a:endParaRPr lang="en-NZ" altLang="en-US" sz="2800" b="1"/>
          </a:p>
          <a:p>
            <a:pPr eaLnBrk="1" hangingPunct="1"/>
            <a:r>
              <a:rPr lang="en-NZ" altLang="en-US" sz="2800" b="1"/>
              <a:t>This must be done within five days.</a:t>
            </a:r>
          </a:p>
          <a:p>
            <a:pPr eaLnBrk="1" hangingPunct="1"/>
            <a:endParaRPr lang="en-NZ" altLang="en-US" sz="2800" b="1"/>
          </a:p>
          <a:p>
            <a:pPr eaLnBrk="1" hangingPunct="1"/>
            <a:r>
              <a:rPr lang="en-NZ" altLang="en-US" sz="2800" b="1"/>
              <a:t>The process is outlined in the student handbook.</a:t>
            </a:r>
          </a:p>
          <a:p>
            <a:pPr eaLnBrk="1" hangingPunct="1"/>
            <a:endParaRPr lang="en-AU" altLang="en-US"/>
          </a:p>
        </p:txBody>
      </p:sp>
      <p:sp>
        <p:nvSpPr>
          <p:cNvPr id="16386" name="Rectangle 2"/>
          <p:cNvSpPr>
            <a:spLocks noGrp="1" noRot="1" noChangeArrowheads="1"/>
          </p:cNvSpPr>
          <p:nvPr>
            <p:ph type="title"/>
          </p:nvPr>
        </p:nvSpPr>
        <p:spPr/>
        <p:txBody>
          <a:bodyPr/>
          <a:lstStyle/>
          <a:p>
            <a:pPr>
              <a:defRPr/>
            </a:pPr>
            <a:r>
              <a:rPr lang="en-NZ" dirty="0">
                <a:solidFill>
                  <a:schemeClr val="hlink"/>
                </a:solidFill>
              </a:rPr>
              <a:t>Appeals</a:t>
            </a:r>
            <a:endParaRPr lang="en-AU" dirty="0">
              <a:solidFill>
                <a:schemeClr val="hlink"/>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9353" y="1853248"/>
            <a:ext cx="3158067" cy="2368550"/>
          </a:xfrm>
          <a:prstGeom prst="rect">
            <a:avLst/>
          </a:prstGeom>
        </p:spPr>
      </p:pic>
    </p:spTree>
    <p:extLst>
      <p:ext uri="{BB962C8B-B14F-4D97-AF65-F5344CB8AC3E}">
        <p14:creationId xmlns:p14="http://schemas.microsoft.com/office/powerpoint/2010/main" val="4293994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Rot="1" noChangeArrowheads="1"/>
          </p:cNvSpPr>
          <p:nvPr>
            <p:ph idx="1"/>
          </p:nvPr>
        </p:nvSpPr>
        <p:spPr>
          <a:xfrm>
            <a:off x="994804" y="1954973"/>
            <a:ext cx="10016633" cy="4565650"/>
          </a:xfrm>
        </p:spPr>
        <p:txBody>
          <a:bodyPr rtlCol="0">
            <a:normAutofit/>
          </a:bodyPr>
          <a:lstStyle/>
          <a:p>
            <a:pPr marL="365760" indent="-274320">
              <a:lnSpc>
                <a:spcPct val="90000"/>
              </a:lnSpc>
              <a:buFont typeface="Wingdings 3"/>
              <a:buChar char=""/>
              <a:defRPr/>
            </a:pPr>
            <a:r>
              <a:rPr lang="en-NZ" sz="2600" b="1" dirty="0"/>
              <a:t>This will be offered for internally assessed achievement standards where it is practicable to do so.</a:t>
            </a:r>
          </a:p>
          <a:p>
            <a:pPr marL="365760" indent="-274320">
              <a:lnSpc>
                <a:spcPct val="90000"/>
              </a:lnSpc>
              <a:buFont typeface="Wingdings 3"/>
              <a:buChar char=""/>
              <a:defRPr/>
            </a:pPr>
            <a:endParaRPr lang="en-NZ" sz="2600" b="1" dirty="0"/>
          </a:p>
          <a:p>
            <a:pPr marL="365760" indent="-274320">
              <a:lnSpc>
                <a:spcPct val="90000"/>
              </a:lnSpc>
              <a:buFont typeface="Wingdings 3"/>
              <a:buChar char=""/>
              <a:defRPr/>
            </a:pPr>
            <a:r>
              <a:rPr lang="en-NZ" sz="2600" b="1" dirty="0"/>
              <a:t>It can be used to help a student who has just missed the standard.</a:t>
            </a:r>
          </a:p>
          <a:p>
            <a:pPr marL="365760" indent="-274320">
              <a:lnSpc>
                <a:spcPct val="90000"/>
              </a:lnSpc>
              <a:buFont typeface="Wingdings 3"/>
              <a:buChar char=""/>
              <a:defRPr/>
            </a:pPr>
            <a:endParaRPr lang="en-NZ" sz="2600" b="1" dirty="0"/>
          </a:p>
          <a:p>
            <a:pPr marL="365760" indent="-274320">
              <a:lnSpc>
                <a:spcPct val="90000"/>
              </a:lnSpc>
              <a:buFont typeface="Wingdings 3"/>
              <a:buChar char=""/>
              <a:defRPr/>
            </a:pPr>
            <a:r>
              <a:rPr lang="en-NZ" sz="2600" b="1" dirty="0"/>
              <a:t>It can be used to enhance a students grade.</a:t>
            </a:r>
          </a:p>
          <a:p>
            <a:pPr marL="365760" indent="-274320">
              <a:lnSpc>
                <a:spcPct val="90000"/>
              </a:lnSpc>
              <a:buFont typeface="Wingdings 3"/>
              <a:buChar char=""/>
              <a:defRPr/>
            </a:pPr>
            <a:endParaRPr lang="en-NZ" sz="2600" b="1" dirty="0"/>
          </a:p>
          <a:p>
            <a:pPr marL="365760" indent="-274320">
              <a:lnSpc>
                <a:spcPct val="90000"/>
              </a:lnSpc>
              <a:buFont typeface="Wingdings 3"/>
              <a:buChar char=""/>
              <a:defRPr/>
            </a:pPr>
            <a:r>
              <a:rPr lang="en-NZ" sz="2600" b="1" dirty="0"/>
              <a:t>There will be only one reassessment opportunity per standard where it is practicable to do so.</a:t>
            </a:r>
          </a:p>
          <a:p>
            <a:pPr marL="365760" indent="-274320">
              <a:lnSpc>
                <a:spcPct val="90000"/>
              </a:lnSpc>
              <a:buFont typeface="Wingdings 3"/>
              <a:buChar char=""/>
              <a:defRPr/>
            </a:pPr>
            <a:endParaRPr lang="en-AU" sz="2400" dirty="0"/>
          </a:p>
        </p:txBody>
      </p:sp>
      <p:sp>
        <p:nvSpPr>
          <p:cNvPr id="18434" name="Rectangle 2"/>
          <p:cNvSpPr>
            <a:spLocks noGrp="1" noRot="1" noChangeArrowheads="1"/>
          </p:cNvSpPr>
          <p:nvPr>
            <p:ph type="title"/>
          </p:nvPr>
        </p:nvSpPr>
        <p:spPr/>
        <p:txBody>
          <a:bodyPr>
            <a:normAutofit/>
          </a:bodyPr>
          <a:lstStyle/>
          <a:p>
            <a:pPr>
              <a:defRPr/>
            </a:pPr>
            <a:r>
              <a:rPr lang="en-NZ" dirty="0">
                <a:solidFill>
                  <a:schemeClr val="hlink"/>
                </a:solidFill>
              </a:rPr>
              <a:t>Reassessment (Further Assessment Opportunities)</a:t>
            </a:r>
            <a:endParaRPr lang="en-AU" dirty="0">
              <a:solidFill>
                <a:schemeClr val="hlink"/>
              </a:solidFill>
            </a:endParaRPr>
          </a:p>
        </p:txBody>
      </p:sp>
    </p:spTree>
    <p:extLst>
      <p:ext uri="{BB962C8B-B14F-4D97-AF65-F5344CB8AC3E}">
        <p14:creationId xmlns:p14="http://schemas.microsoft.com/office/powerpoint/2010/main" val="357819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arn(inVertical)">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barn(inVertical)">
                                      <p:cBhvr>
                                        <p:cTn id="12" dur="500"/>
                                        <p:tgtEl>
                                          <p:spTgt spid="184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435">
                                            <p:txEl>
                                              <p:pRg st="4" end="4"/>
                                            </p:txEl>
                                          </p:spTgt>
                                        </p:tgtEl>
                                        <p:attrNameLst>
                                          <p:attrName>style.visibility</p:attrName>
                                        </p:attrNameLst>
                                      </p:cBhvr>
                                      <p:to>
                                        <p:strVal val="visible"/>
                                      </p:to>
                                    </p:set>
                                    <p:animEffect transition="in" filter="barn(inVertical)">
                                      <p:cBhvr>
                                        <p:cTn id="17" dur="500"/>
                                        <p:tgtEl>
                                          <p:spTgt spid="1843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435">
                                            <p:txEl>
                                              <p:pRg st="6" end="6"/>
                                            </p:txEl>
                                          </p:spTgt>
                                        </p:tgtEl>
                                        <p:attrNameLst>
                                          <p:attrName>style.visibility</p:attrName>
                                        </p:attrNameLst>
                                      </p:cBhvr>
                                      <p:to>
                                        <p:strVal val="visible"/>
                                      </p:to>
                                    </p:set>
                                    <p:animEffect transition="in" filter="barn(inVertical)">
                                      <p:cBhvr>
                                        <p:cTn id="22" dur="500"/>
                                        <p:tgtEl>
                                          <p:spTgt spid="1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Rot="1" noChangeArrowheads="1"/>
          </p:cNvSpPr>
          <p:nvPr>
            <p:ph idx="1"/>
          </p:nvPr>
        </p:nvSpPr>
        <p:spPr/>
        <p:txBody>
          <a:bodyPr/>
          <a:lstStyle/>
          <a:p>
            <a:pPr eaLnBrk="1" hangingPunct="1">
              <a:lnSpc>
                <a:spcPct val="90000"/>
              </a:lnSpc>
            </a:pPr>
            <a:r>
              <a:rPr lang="en-NZ" altLang="en-US" sz="2800" b="1"/>
              <a:t>A whole new task or test.</a:t>
            </a:r>
          </a:p>
          <a:p>
            <a:pPr eaLnBrk="1" hangingPunct="1">
              <a:lnSpc>
                <a:spcPct val="90000"/>
              </a:lnSpc>
            </a:pPr>
            <a:endParaRPr lang="en-NZ" altLang="en-US" sz="2800" b="1"/>
          </a:p>
          <a:p>
            <a:pPr eaLnBrk="1" hangingPunct="1">
              <a:lnSpc>
                <a:spcPct val="90000"/>
              </a:lnSpc>
            </a:pPr>
            <a:r>
              <a:rPr lang="en-NZ" altLang="en-US" sz="2800" b="1"/>
              <a:t>Another written question on the part missed.</a:t>
            </a:r>
          </a:p>
          <a:p>
            <a:pPr eaLnBrk="1" hangingPunct="1">
              <a:lnSpc>
                <a:spcPct val="90000"/>
              </a:lnSpc>
            </a:pPr>
            <a:endParaRPr lang="en-NZ" altLang="en-US" sz="2800" b="1"/>
          </a:p>
          <a:p>
            <a:pPr eaLnBrk="1" hangingPunct="1">
              <a:lnSpc>
                <a:spcPct val="90000"/>
              </a:lnSpc>
            </a:pPr>
            <a:r>
              <a:rPr lang="en-NZ" altLang="en-US" sz="2800" b="1"/>
              <a:t>A verbal reassessment with a teacher.</a:t>
            </a:r>
          </a:p>
          <a:p>
            <a:pPr eaLnBrk="1" hangingPunct="1">
              <a:lnSpc>
                <a:spcPct val="90000"/>
              </a:lnSpc>
            </a:pPr>
            <a:endParaRPr lang="en-NZ" altLang="en-US" sz="2800" b="1"/>
          </a:p>
          <a:p>
            <a:pPr eaLnBrk="1" hangingPunct="1">
              <a:lnSpc>
                <a:spcPct val="90000"/>
              </a:lnSpc>
            </a:pPr>
            <a:r>
              <a:rPr lang="en-NZ" altLang="en-US" sz="2800" b="1"/>
              <a:t>Redoing a practical task.</a:t>
            </a:r>
          </a:p>
          <a:p>
            <a:pPr eaLnBrk="1" hangingPunct="1">
              <a:lnSpc>
                <a:spcPct val="90000"/>
              </a:lnSpc>
            </a:pPr>
            <a:endParaRPr lang="en-AU" altLang="en-US"/>
          </a:p>
        </p:txBody>
      </p:sp>
      <p:sp>
        <p:nvSpPr>
          <p:cNvPr id="22530" name="Rectangle 2"/>
          <p:cNvSpPr>
            <a:spLocks noGrp="1" noRot="1" noChangeArrowheads="1"/>
          </p:cNvSpPr>
          <p:nvPr>
            <p:ph type="title"/>
          </p:nvPr>
        </p:nvSpPr>
        <p:spPr/>
        <p:txBody>
          <a:bodyPr/>
          <a:lstStyle/>
          <a:p>
            <a:pPr>
              <a:defRPr/>
            </a:pPr>
            <a:r>
              <a:rPr lang="en-NZ">
                <a:solidFill>
                  <a:schemeClr val="hlink"/>
                </a:solidFill>
              </a:rPr>
              <a:t>Forms Of Reassessment</a:t>
            </a:r>
            <a:endParaRPr lang="en-AU">
              <a:solidFill>
                <a:schemeClr val="hlink"/>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1043" y="3924300"/>
            <a:ext cx="3259157" cy="2164080"/>
          </a:xfrm>
          <a:prstGeom prst="rect">
            <a:avLst/>
          </a:prstGeom>
        </p:spPr>
      </p:pic>
    </p:spTree>
    <p:extLst>
      <p:ext uri="{BB962C8B-B14F-4D97-AF65-F5344CB8AC3E}">
        <p14:creationId xmlns:p14="http://schemas.microsoft.com/office/powerpoint/2010/main" val="716093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Rot="1" noChangeArrowheads="1"/>
          </p:cNvSpPr>
          <p:nvPr>
            <p:ph idx="1"/>
          </p:nvPr>
        </p:nvSpPr>
        <p:spPr/>
        <p:txBody>
          <a:bodyPr/>
          <a:lstStyle/>
          <a:p>
            <a:pPr eaLnBrk="1" hangingPunct="1">
              <a:lnSpc>
                <a:spcPct val="90000"/>
              </a:lnSpc>
            </a:pPr>
            <a:r>
              <a:rPr lang="en-NZ" altLang="en-US" sz="2800" dirty="0"/>
              <a:t>Term 1 –  11 weeks</a:t>
            </a:r>
          </a:p>
          <a:p>
            <a:pPr eaLnBrk="1" hangingPunct="1">
              <a:lnSpc>
                <a:spcPct val="90000"/>
              </a:lnSpc>
            </a:pPr>
            <a:r>
              <a:rPr lang="en-NZ" altLang="en-US" sz="2800" dirty="0"/>
              <a:t>Term 2 –  10 weeks</a:t>
            </a:r>
          </a:p>
          <a:p>
            <a:pPr eaLnBrk="1" hangingPunct="1">
              <a:lnSpc>
                <a:spcPct val="90000"/>
              </a:lnSpc>
            </a:pPr>
            <a:r>
              <a:rPr lang="en-NZ" altLang="en-US" sz="2800" dirty="0"/>
              <a:t>Term 3 –  10 weeks </a:t>
            </a:r>
          </a:p>
          <a:p>
            <a:pPr eaLnBrk="1" hangingPunct="1">
              <a:lnSpc>
                <a:spcPct val="90000"/>
              </a:lnSpc>
            </a:pPr>
            <a:r>
              <a:rPr lang="en-NZ" altLang="en-US" sz="2800" dirty="0"/>
              <a:t>Term 4 –    3 weeks. </a:t>
            </a:r>
          </a:p>
          <a:p>
            <a:pPr eaLnBrk="1" hangingPunct="1">
              <a:lnSpc>
                <a:spcPct val="90000"/>
              </a:lnSpc>
            </a:pPr>
            <a:endParaRPr lang="en-NZ" altLang="en-US" sz="2800" dirty="0"/>
          </a:p>
          <a:p>
            <a:pPr eaLnBrk="1" hangingPunct="1">
              <a:lnSpc>
                <a:spcPct val="90000"/>
              </a:lnSpc>
            </a:pPr>
            <a:r>
              <a:rPr lang="en-NZ" altLang="en-US" sz="2800" dirty="0"/>
              <a:t>You should be working hard from the start of the year. The second half of the year will race by. Don’t get caught out.</a:t>
            </a:r>
            <a:endParaRPr lang="en-AU" altLang="en-US" sz="2800" dirty="0"/>
          </a:p>
        </p:txBody>
      </p:sp>
      <p:sp>
        <p:nvSpPr>
          <p:cNvPr id="19458" name="Rectangle 2"/>
          <p:cNvSpPr>
            <a:spLocks noGrp="1" noRot="1" noChangeArrowheads="1"/>
          </p:cNvSpPr>
          <p:nvPr>
            <p:ph type="title"/>
          </p:nvPr>
        </p:nvSpPr>
        <p:spPr/>
        <p:txBody>
          <a:bodyPr/>
          <a:lstStyle/>
          <a:p>
            <a:pPr>
              <a:defRPr/>
            </a:pPr>
            <a:r>
              <a:rPr lang="en-NZ">
                <a:solidFill>
                  <a:schemeClr val="hlink"/>
                </a:solidFill>
              </a:rPr>
              <a:t>Timing of the year.</a:t>
            </a:r>
            <a:r>
              <a:rPr lang="en-AU"/>
              <a:t> </a:t>
            </a:r>
          </a:p>
        </p:txBody>
      </p:sp>
    </p:spTree>
    <p:extLst>
      <p:ext uri="{BB962C8B-B14F-4D97-AF65-F5344CB8AC3E}">
        <p14:creationId xmlns:p14="http://schemas.microsoft.com/office/powerpoint/2010/main" val="4228548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NCEA Stands For -</a:t>
            </a:r>
          </a:p>
        </p:txBody>
      </p:sp>
      <p:sp>
        <p:nvSpPr>
          <p:cNvPr id="3" name="Content Placeholder 2"/>
          <p:cNvSpPr>
            <a:spLocks noGrp="1"/>
          </p:cNvSpPr>
          <p:nvPr>
            <p:ph idx="1"/>
          </p:nvPr>
        </p:nvSpPr>
        <p:spPr/>
        <p:txBody>
          <a:bodyPr>
            <a:normAutofit lnSpcReduction="10000"/>
          </a:bodyPr>
          <a:lstStyle/>
          <a:p>
            <a:r>
              <a:rPr lang="en-NZ" sz="2800" b="1" dirty="0"/>
              <a:t>National Certificate of Educational Achievement</a:t>
            </a:r>
          </a:p>
          <a:p>
            <a:endParaRPr lang="en-NZ" sz="2800" b="1" dirty="0"/>
          </a:p>
          <a:p>
            <a:pPr marL="0" indent="0">
              <a:buNone/>
            </a:pPr>
            <a:r>
              <a:rPr lang="en-NZ" sz="2800" b="1" dirty="0"/>
              <a:t>Comes at three levels		</a:t>
            </a:r>
          </a:p>
          <a:p>
            <a:pPr marL="0" indent="0">
              <a:buNone/>
            </a:pPr>
            <a:r>
              <a:rPr lang="en-NZ" sz="2800" b="1" dirty="0"/>
              <a:t>                                NCEA Level 1</a:t>
            </a:r>
          </a:p>
          <a:p>
            <a:pPr marL="0" indent="0">
              <a:buNone/>
            </a:pPr>
            <a:r>
              <a:rPr lang="en-NZ" sz="2800" b="1" dirty="0"/>
              <a:t>							NCEA Level 2</a:t>
            </a:r>
          </a:p>
          <a:p>
            <a:pPr marL="0" indent="0">
              <a:buNone/>
            </a:pPr>
            <a:r>
              <a:rPr lang="en-NZ" sz="2800" b="1" dirty="0"/>
              <a:t>							NCEA Level 3</a:t>
            </a:r>
          </a:p>
          <a:p>
            <a:pPr marL="0" indent="0">
              <a:buNone/>
            </a:pPr>
            <a:endParaRPr lang="en-NZ" sz="2800" b="1" dirty="0"/>
          </a:p>
          <a:p>
            <a:pPr marL="0" indent="0">
              <a:buNone/>
            </a:pPr>
            <a:r>
              <a:rPr lang="en-NZ" sz="2800" b="1" dirty="0"/>
              <a:t>Students study for these in years 11 - 13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3612" y="2729454"/>
            <a:ext cx="4024648" cy="2842408"/>
          </a:xfrm>
          <a:prstGeom prst="rect">
            <a:avLst/>
          </a:prstGeom>
        </p:spPr>
      </p:pic>
    </p:spTree>
    <p:extLst>
      <p:ext uri="{BB962C8B-B14F-4D97-AF65-F5344CB8AC3E}">
        <p14:creationId xmlns:p14="http://schemas.microsoft.com/office/powerpoint/2010/main" val="54923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arn(inVertical)">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Rot="1" noChangeArrowheads="1"/>
          </p:cNvSpPr>
          <p:nvPr>
            <p:ph idx="1"/>
          </p:nvPr>
        </p:nvSpPr>
        <p:spPr/>
        <p:txBody>
          <a:bodyPr/>
          <a:lstStyle/>
          <a:p>
            <a:pPr eaLnBrk="1" hangingPunct="1"/>
            <a:r>
              <a:rPr lang="en-NZ" altLang="en-US" sz="3200" dirty="0"/>
              <a:t>Examinations run from November 5 – November 29  2024.</a:t>
            </a:r>
            <a:endParaRPr lang="en-AU" altLang="en-US" sz="3200" dirty="0"/>
          </a:p>
        </p:txBody>
      </p:sp>
      <p:sp>
        <p:nvSpPr>
          <p:cNvPr id="20482" name="Rectangle 2"/>
          <p:cNvSpPr>
            <a:spLocks noGrp="1" noRot="1" noChangeArrowheads="1"/>
          </p:cNvSpPr>
          <p:nvPr>
            <p:ph type="title"/>
          </p:nvPr>
        </p:nvSpPr>
        <p:spPr/>
        <p:txBody>
          <a:bodyPr/>
          <a:lstStyle/>
          <a:p>
            <a:pPr>
              <a:defRPr/>
            </a:pPr>
            <a:r>
              <a:rPr lang="en-NZ" dirty="0">
                <a:solidFill>
                  <a:schemeClr val="hlink"/>
                </a:solidFill>
              </a:rPr>
              <a:t>External Examination Dates.</a:t>
            </a:r>
            <a:r>
              <a:rPr lang="en-AU" dirty="0"/>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1957" y="3494087"/>
            <a:ext cx="4872343" cy="2684063"/>
          </a:xfrm>
          <a:prstGeom prst="rect">
            <a:avLst/>
          </a:prstGeom>
        </p:spPr>
      </p:pic>
    </p:spTree>
    <p:extLst>
      <p:ext uri="{BB962C8B-B14F-4D97-AF65-F5344CB8AC3E}">
        <p14:creationId xmlns:p14="http://schemas.microsoft.com/office/powerpoint/2010/main" val="3751694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Rot="1" noChangeArrowheads="1"/>
          </p:cNvSpPr>
          <p:nvPr>
            <p:ph idx="1"/>
          </p:nvPr>
        </p:nvSpPr>
        <p:spPr>
          <a:xfrm>
            <a:off x="646111" y="1600200"/>
            <a:ext cx="9336089" cy="4349750"/>
          </a:xfrm>
        </p:spPr>
        <p:txBody>
          <a:bodyPr rtlCol="0">
            <a:normAutofit fontScale="92500" lnSpcReduction="10000"/>
          </a:bodyPr>
          <a:lstStyle/>
          <a:p>
            <a:pPr marL="365760" indent="-274320">
              <a:lnSpc>
                <a:spcPct val="90000"/>
              </a:lnSpc>
              <a:buFont typeface="Wingdings 3"/>
              <a:buChar char=""/>
              <a:defRPr/>
            </a:pPr>
            <a:r>
              <a:rPr lang="en-NZ" sz="2800" dirty="0"/>
              <a:t>You are expected to attend all classes at all times. </a:t>
            </a:r>
          </a:p>
          <a:p>
            <a:pPr marL="68580" indent="0">
              <a:lnSpc>
                <a:spcPct val="90000"/>
              </a:lnSpc>
              <a:buNone/>
              <a:defRPr/>
            </a:pPr>
            <a:endParaRPr lang="en-NZ" sz="2800" dirty="0"/>
          </a:p>
          <a:p>
            <a:pPr marL="365760" indent="-274320">
              <a:lnSpc>
                <a:spcPct val="90000"/>
              </a:lnSpc>
              <a:buFont typeface="Wingdings 3"/>
              <a:buChar char=""/>
              <a:defRPr/>
            </a:pPr>
            <a:r>
              <a:rPr lang="en-NZ" sz="2800" dirty="0"/>
              <a:t>Legitimate absence for illness or other reasons must be supported by a note. </a:t>
            </a:r>
          </a:p>
          <a:p>
            <a:pPr marL="68580" indent="0">
              <a:lnSpc>
                <a:spcPct val="90000"/>
              </a:lnSpc>
              <a:buNone/>
              <a:defRPr/>
            </a:pPr>
            <a:r>
              <a:rPr lang="en-NZ" sz="2800" dirty="0"/>
              <a:t> </a:t>
            </a:r>
          </a:p>
          <a:p>
            <a:pPr marL="365760" indent="-274320">
              <a:lnSpc>
                <a:spcPct val="90000"/>
              </a:lnSpc>
              <a:buFont typeface="Wingdings 3"/>
              <a:buChar char=""/>
              <a:defRPr/>
            </a:pPr>
            <a:r>
              <a:rPr lang="en-NZ" sz="2800" dirty="0"/>
              <a:t>Absence will be taken into account when considering a student’s right for re-assessment.</a:t>
            </a:r>
          </a:p>
          <a:p>
            <a:pPr marL="68580" indent="0">
              <a:lnSpc>
                <a:spcPct val="90000"/>
              </a:lnSpc>
              <a:buNone/>
              <a:defRPr/>
            </a:pPr>
            <a:endParaRPr lang="en-AU" sz="2800" dirty="0"/>
          </a:p>
          <a:p>
            <a:pPr marL="365760" indent="-274320">
              <a:lnSpc>
                <a:spcPct val="90000"/>
              </a:lnSpc>
              <a:buFont typeface="Wingdings 3"/>
              <a:buChar char=""/>
              <a:defRPr/>
            </a:pPr>
            <a:r>
              <a:rPr lang="en-NZ" sz="2800" dirty="0"/>
              <a:t>Illegitimate absence will mean a student will gain no grade for that assessment.</a:t>
            </a:r>
            <a:r>
              <a:rPr lang="en-AU" sz="2800" dirty="0"/>
              <a:t> </a:t>
            </a:r>
          </a:p>
        </p:txBody>
      </p:sp>
      <p:sp>
        <p:nvSpPr>
          <p:cNvPr id="21506" name="Rectangle 2"/>
          <p:cNvSpPr>
            <a:spLocks noGrp="1" noRot="1" noChangeArrowheads="1"/>
          </p:cNvSpPr>
          <p:nvPr>
            <p:ph type="title"/>
          </p:nvPr>
        </p:nvSpPr>
        <p:spPr/>
        <p:txBody>
          <a:bodyPr/>
          <a:lstStyle/>
          <a:p>
            <a:pPr>
              <a:defRPr/>
            </a:pPr>
            <a:r>
              <a:rPr lang="en-NZ" i="1">
                <a:solidFill>
                  <a:schemeClr val="hlink"/>
                </a:solidFill>
              </a:rPr>
              <a:t>Attendance requirements.</a:t>
            </a:r>
            <a:r>
              <a:rPr lang="en-AU"/>
              <a:t> </a:t>
            </a:r>
          </a:p>
        </p:txBody>
      </p:sp>
    </p:spTree>
    <p:extLst>
      <p:ext uri="{BB962C8B-B14F-4D97-AF65-F5344CB8AC3E}">
        <p14:creationId xmlns:p14="http://schemas.microsoft.com/office/powerpoint/2010/main" val="95710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1000"/>
                                        <p:tgtEl>
                                          <p:spTgt spid="21507">
                                            <p:txEl>
                                              <p:pRg st="0" end="0"/>
                                            </p:txEl>
                                          </p:spTgt>
                                        </p:tgtEl>
                                      </p:cBhvr>
                                    </p:animEffect>
                                    <p:anim calcmode="lin" valueType="num">
                                      <p:cBhvr>
                                        <p:cTn id="8"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5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507">
                                            <p:txEl>
                                              <p:pRg st="2" end="2"/>
                                            </p:txEl>
                                          </p:spTgt>
                                        </p:tgtEl>
                                        <p:attrNameLst>
                                          <p:attrName>style.visibility</p:attrName>
                                        </p:attrNameLst>
                                      </p:cBhvr>
                                      <p:to>
                                        <p:strVal val="visible"/>
                                      </p:to>
                                    </p:set>
                                    <p:animEffect transition="in" filter="fade">
                                      <p:cBhvr>
                                        <p:cTn id="14" dur="1000"/>
                                        <p:tgtEl>
                                          <p:spTgt spid="21507">
                                            <p:txEl>
                                              <p:pRg st="2" end="2"/>
                                            </p:txEl>
                                          </p:spTgt>
                                        </p:tgtEl>
                                      </p:cBhvr>
                                    </p:animEffect>
                                    <p:anim calcmode="lin" valueType="num">
                                      <p:cBhvr>
                                        <p:cTn id="15"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15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507">
                                            <p:txEl>
                                              <p:pRg st="4" end="4"/>
                                            </p:txEl>
                                          </p:spTgt>
                                        </p:tgtEl>
                                        <p:attrNameLst>
                                          <p:attrName>style.visibility</p:attrName>
                                        </p:attrNameLst>
                                      </p:cBhvr>
                                      <p:to>
                                        <p:strVal val="visible"/>
                                      </p:to>
                                    </p:set>
                                    <p:animEffect transition="in" filter="fade">
                                      <p:cBhvr>
                                        <p:cTn id="21" dur="1000"/>
                                        <p:tgtEl>
                                          <p:spTgt spid="21507">
                                            <p:txEl>
                                              <p:pRg st="4" end="4"/>
                                            </p:txEl>
                                          </p:spTgt>
                                        </p:tgtEl>
                                      </p:cBhvr>
                                    </p:animEffect>
                                    <p:anim calcmode="lin" valueType="num">
                                      <p:cBhvr>
                                        <p:cTn id="22" dur="10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150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507">
                                            <p:txEl>
                                              <p:pRg st="6" end="6"/>
                                            </p:txEl>
                                          </p:spTgt>
                                        </p:tgtEl>
                                        <p:attrNameLst>
                                          <p:attrName>style.visibility</p:attrName>
                                        </p:attrNameLst>
                                      </p:cBhvr>
                                      <p:to>
                                        <p:strVal val="visible"/>
                                      </p:to>
                                    </p:set>
                                    <p:animEffect transition="in" filter="fade">
                                      <p:cBhvr>
                                        <p:cTn id="28" dur="1000"/>
                                        <p:tgtEl>
                                          <p:spTgt spid="21507">
                                            <p:txEl>
                                              <p:pRg st="6" end="6"/>
                                            </p:txEl>
                                          </p:spTgt>
                                        </p:tgtEl>
                                      </p:cBhvr>
                                    </p:animEffect>
                                    <p:anim calcmode="lin" valueType="num">
                                      <p:cBhvr>
                                        <p:cTn id="29" dur="10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150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Rot="1" noChangeArrowheads="1"/>
          </p:cNvSpPr>
          <p:nvPr>
            <p:ph idx="1"/>
          </p:nvPr>
        </p:nvSpPr>
        <p:spPr/>
        <p:txBody>
          <a:bodyPr/>
          <a:lstStyle/>
          <a:p>
            <a:pPr eaLnBrk="1" hangingPunct="1"/>
            <a:r>
              <a:rPr lang="en-NZ" altLang="en-US" sz="2800" dirty="0"/>
              <a:t>Teachers will need to be sure the work students produce is their own.</a:t>
            </a:r>
          </a:p>
          <a:p>
            <a:pPr eaLnBrk="1" hangingPunct="1">
              <a:buFont typeface="Wingdings" panose="05000000000000000000" pitchFamily="2" charset="2"/>
              <a:buNone/>
            </a:pPr>
            <a:endParaRPr lang="en-NZ" altLang="en-US" sz="2800" dirty="0"/>
          </a:p>
          <a:p>
            <a:pPr eaLnBrk="1" hangingPunct="1"/>
            <a:r>
              <a:rPr lang="en-NZ" altLang="en-US" sz="2800" dirty="0"/>
              <a:t>There are many ways in which they will do this.</a:t>
            </a:r>
          </a:p>
          <a:p>
            <a:pPr eaLnBrk="1" hangingPunct="1">
              <a:buFont typeface="Wingdings" panose="05000000000000000000" pitchFamily="2" charset="2"/>
              <a:buNone/>
            </a:pPr>
            <a:endParaRPr lang="en-NZ" altLang="en-US" sz="2800" dirty="0"/>
          </a:p>
          <a:p>
            <a:pPr eaLnBrk="1" hangingPunct="1"/>
            <a:r>
              <a:rPr lang="en-NZ" altLang="en-US" sz="2800" dirty="0"/>
              <a:t>Work handed in that is not the students own will receive a not achieved grade. Beware the use of AI.</a:t>
            </a:r>
            <a:endParaRPr lang="en-AU" altLang="en-US" sz="2800" dirty="0"/>
          </a:p>
          <a:p>
            <a:pPr eaLnBrk="1" hangingPunct="1"/>
            <a:endParaRPr lang="en-AU" altLang="en-US" dirty="0"/>
          </a:p>
        </p:txBody>
      </p:sp>
      <p:sp>
        <p:nvSpPr>
          <p:cNvPr id="23554" name="Rectangle 2"/>
          <p:cNvSpPr>
            <a:spLocks noGrp="1" noRot="1" noChangeArrowheads="1"/>
          </p:cNvSpPr>
          <p:nvPr>
            <p:ph type="title"/>
          </p:nvPr>
        </p:nvSpPr>
        <p:spPr/>
        <p:txBody>
          <a:bodyPr/>
          <a:lstStyle/>
          <a:p>
            <a:pPr>
              <a:defRPr/>
            </a:pPr>
            <a:r>
              <a:rPr lang="en-NZ" i="1">
                <a:solidFill>
                  <a:schemeClr val="hlink"/>
                </a:solidFill>
              </a:rPr>
              <a:t>Authenticity</a:t>
            </a:r>
            <a:r>
              <a:rPr lang="en-AU">
                <a:solidFill>
                  <a:schemeClr val="hlink"/>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250" y="266275"/>
            <a:ext cx="2851150" cy="1773415"/>
          </a:xfrm>
          <a:prstGeom prst="rect">
            <a:avLst/>
          </a:prstGeom>
        </p:spPr>
      </p:pic>
    </p:spTree>
    <p:extLst>
      <p:ext uri="{BB962C8B-B14F-4D97-AF65-F5344CB8AC3E}">
        <p14:creationId xmlns:p14="http://schemas.microsoft.com/office/powerpoint/2010/main" val="2887921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Rot="1" noChangeArrowheads="1"/>
          </p:cNvSpPr>
          <p:nvPr>
            <p:ph idx="1"/>
          </p:nvPr>
        </p:nvSpPr>
        <p:spPr>
          <a:xfrm>
            <a:off x="646111" y="1628775"/>
            <a:ext cx="9760019" cy="4321451"/>
          </a:xfrm>
        </p:spPr>
        <p:txBody>
          <a:bodyPr>
            <a:normAutofit lnSpcReduction="10000"/>
          </a:bodyPr>
          <a:lstStyle/>
          <a:p>
            <a:pPr marL="365760" indent="-256032">
              <a:buFont typeface="Wingdings 3"/>
              <a:buChar char=""/>
              <a:defRPr/>
            </a:pPr>
            <a:r>
              <a:rPr lang="en-NZ" sz="2800" dirty="0"/>
              <a:t>Each year the school will issue two reports in Term 1 and Term 3.</a:t>
            </a:r>
          </a:p>
          <a:p>
            <a:pPr marL="109728" indent="0">
              <a:buNone/>
              <a:defRPr/>
            </a:pPr>
            <a:endParaRPr lang="en-NZ" sz="2800" dirty="0"/>
          </a:p>
          <a:p>
            <a:pPr marL="365760" indent="-256032">
              <a:buFont typeface="Wingdings 3"/>
              <a:buChar char=""/>
              <a:defRPr/>
            </a:pPr>
            <a:r>
              <a:rPr lang="en-NZ" sz="2800" dirty="0"/>
              <a:t>Senior Conferencing Meetings with you and your </a:t>
            </a:r>
          </a:p>
          <a:p>
            <a:pPr marL="109728" indent="0">
              <a:buNone/>
              <a:defRPr/>
            </a:pPr>
            <a:r>
              <a:rPr lang="en-NZ" sz="2800" dirty="0"/>
              <a:t>   </a:t>
            </a:r>
            <a:r>
              <a:rPr lang="en-NZ" sz="2800"/>
              <a:t>parents in Terms </a:t>
            </a:r>
            <a:r>
              <a:rPr lang="en-NZ" sz="2800" dirty="0"/>
              <a:t>1, 2, and 3</a:t>
            </a:r>
          </a:p>
          <a:p>
            <a:pPr marL="365760" indent="-256032">
              <a:buNone/>
              <a:defRPr/>
            </a:pPr>
            <a:endParaRPr lang="en-NZ" sz="2800" dirty="0"/>
          </a:p>
          <a:p>
            <a:pPr marL="365760" indent="-256032">
              <a:buFont typeface="Wingdings 3"/>
              <a:buChar char=""/>
              <a:defRPr/>
            </a:pPr>
            <a:r>
              <a:rPr lang="en-NZ" sz="2800" dirty="0"/>
              <a:t>Students can also get an update of progress during the year through the KAMAR Portal. Results start going up there from April onwards. </a:t>
            </a:r>
            <a:endParaRPr lang="en-AU" dirty="0"/>
          </a:p>
        </p:txBody>
      </p:sp>
      <p:sp>
        <p:nvSpPr>
          <p:cNvPr id="24578" name="Rectangle 2"/>
          <p:cNvSpPr>
            <a:spLocks noGrp="1" noRot="1" noChangeArrowheads="1"/>
          </p:cNvSpPr>
          <p:nvPr>
            <p:ph type="title"/>
          </p:nvPr>
        </p:nvSpPr>
        <p:spPr/>
        <p:txBody>
          <a:bodyPr/>
          <a:lstStyle/>
          <a:p>
            <a:pPr>
              <a:defRPr/>
            </a:pPr>
            <a:r>
              <a:rPr lang="en-NZ" i="1">
                <a:solidFill>
                  <a:schemeClr val="hlink"/>
                </a:solidFill>
              </a:rPr>
              <a:t>Reporting</a:t>
            </a:r>
            <a:endParaRPr lang="en-AU" i="1">
              <a:solidFill>
                <a:schemeClr val="hlink"/>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2171" y="2181224"/>
            <a:ext cx="2008641" cy="1654175"/>
          </a:xfrm>
          <a:prstGeom prst="rect">
            <a:avLst/>
          </a:prstGeom>
        </p:spPr>
      </p:pic>
    </p:spTree>
    <p:extLst>
      <p:ext uri="{BB962C8B-B14F-4D97-AF65-F5344CB8AC3E}">
        <p14:creationId xmlns:p14="http://schemas.microsoft.com/office/powerpoint/2010/main" val="1601735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Rot="1" noChangeArrowheads="1"/>
          </p:cNvSpPr>
          <p:nvPr>
            <p:ph idx="1"/>
          </p:nvPr>
        </p:nvSpPr>
        <p:spPr>
          <a:xfrm>
            <a:off x="1103312" y="2052918"/>
            <a:ext cx="9843730" cy="4195481"/>
          </a:xfrm>
        </p:spPr>
        <p:txBody>
          <a:bodyPr rtlCol="0">
            <a:normAutofit fontScale="92500" lnSpcReduction="10000"/>
          </a:bodyPr>
          <a:lstStyle/>
          <a:p>
            <a:pPr marL="365760" indent="-274320">
              <a:lnSpc>
                <a:spcPct val="90000"/>
              </a:lnSpc>
              <a:buFont typeface="Wingdings 3"/>
              <a:buChar char=""/>
              <a:defRPr/>
            </a:pPr>
            <a:r>
              <a:rPr lang="en-NZ" sz="2800" dirty="0"/>
              <a:t>Mid - Late January 2025 you will receive an Interim Results Notice (if you request it online) showing all results of internal and external standards by subject. You can simply view this online as well with your NZQA login.</a:t>
            </a:r>
          </a:p>
          <a:p>
            <a:pPr marL="365760" indent="-274320">
              <a:lnSpc>
                <a:spcPct val="90000"/>
              </a:lnSpc>
              <a:buNone/>
              <a:defRPr/>
            </a:pPr>
            <a:endParaRPr lang="en-NZ" sz="2800" dirty="0"/>
          </a:p>
          <a:p>
            <a:pPr marL="365760" indent="-274320">
              <a:lnSpc>
                <a:spcPct val="90000"/>
              </a:lnSpc>
              <a:buFont typeface="Wingdings 3"/>
              <a:buChar char=""/>
              <a:defRPr/>
            </a:pPr>
            <a:r>
              <a:rPr lang="en-NZ" sz="2800" dirty="0"/>
              <a:t>In April 2025 you will receive your Record Of Learning and your NCEA Level 1 if you have achieved it. </a:t>
            </a:r>
            <a:r>
              <a:rPr lang="en-NZ" sz="2800" u="sng" dirty="0"/>
              <a:t>You need to request this online</a:t>
            </a:r>
            <a:r>
              <a:rPr lang="en-NZ" sz="2800" dirty="0"/>
              <a:t>.</a:t>
            </a:r>
          </a:p>
          <a:p>
            <a:pPr marL="365760" indent="-274320">
              <a:lnSpc>
                <a:spcPct val="90000"/>
              </a:lnSpc>
              <a:buNone/>
              <a:defRPr/>
            </a:pPr>
            <a:endParaRPr lang="en-NZ" sz="2800" dirty="0"/>
          </a:p>
          <a:p>
            <a:pPr marL="365760" indent="-274320">
              <a:lnSpc>
                <a:spcPct val="90000"/>
              </a:lnSpc>
              <a:buFont typeface="Wingdings 3"/>
              <a:buChar char=""/>
              <a:defRPr/>
            </a:pPr>
            <a:r>
              <a:rPr lang="en-NZ" sz="2800" dirty="0"/>
              <a:t>You will also be able to access your results on the NZQA site at the end of the year.</a:t>
            </a:r>
            <a:endParaRPr lang="en-AU" sz="2800" dirty="0"/>
          </a:p>
          <a:p>
            <a:pPr marL="365760" indent="-274320">
              <a:lnSpc>
                <a:spcPct val="90000"/>
              </a:lnSpc>
              <a:buFont typeface="Wingdings 3"/>
              <a:buChar char=""/>
              <a:defRPr/>
            </a:pPr>
            <a:endParaRPr lang="en-AU" sz="2800" dirty="0"/>
          </a:p>
        </p:txBody>
      </p:sp>
      <p:sp>
        <p:nvSpPr>
          <p:cNvPr id="25602" name="Rectangle 2"/>
          <p:cNvSpPr>
            <a:spLocks noGrp="1" noRot="1" noChangeArrowheads="1"/>
          </p:cNvSpPr>
          <p:nvPr>
            <p:ph type="title"/>
          </p:nvPr>
        </p:nvSpPr>
        <p:spPr/>
        <p:txBody>
          <a:bodyPr>
            <a:normAutofit/>
          </a:bodyPr>
          <a:lstStyle/>
          <a:p>
            <a:pPr>
              <a:defRPr/>
            </a:pPr>
            <a:r>
              <a:rPr lang="en-NZ" sz="4000" i="1" dirty="0">
                <a:solidFill>
                  <a:schemeClr val="hlink"/>
                </a:solidFill>
              </a:rPr>
              <a:t>NCEA Results</a:t>
            </a:r>
            <a:br>
              <a:rPr lang="en-AU" sz="4000" dirty="0">
                <a:solidFill>
                  <a:schemeClr val="hlink"/>
                </a:solidFill>
              </a:rPr>
            </a:br>
            <a:endParaRPr lang="en-AU" sz="4000" dirty="0">
              <a:solidFill>
                <a:schemeClr val="hlink"/>
              </a:solidFill>
            </a:endParaRPr>
          </a:p>
        </p:txBody>
      </p:sp>
    </p:spTree>
    <p:extLst>
      <p:ext uri="{BB962C8B-B14F-4D97-AF65-F5344CB8AC3E}">
        <p14:creationId xmlns:p14="http://schemas.microsoft.com/office/powerpoint/2010/main" val="376992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arn(inVertical)">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barn(inVertical)">
                                      <p:cBhvr>
                                        <p:cTn id="12" dur="500"/>
                                        <p:tgtEl>
                                          <p:spTgt spid="256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603">
                                            <p:txEl>
                                              <p:pRg st="4" end="4"/>
                                            </p:txEl>
                                          </p:spTgt>
                                        </p:tgtEl>
                                        <p:attrNameLst>
                                          <p:attrName>style.visibility</p:attrName>
                                        </p:attrNameLst>
                                      </p:cBhvr>
                                      <p:to>
                                        <p:strVal val="visible"/>
                                      </p:to>
                                    </p:set>
                                    <p:animEffect transition="in" filter="barn(inVertical)">
                                      <p:cBhvr>
                                        <p:cTn id="17"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pPr>
              <a:defRPr/>
            </a:pPr>
            <a:r>
              <a:rPr lang="en-AU" dirty="0">
                <a:solidFill>
                  <a:schemeClr val="hlink"/>
                </a:solidFill>
              </a:rPr>
              <a:t>NQF Results Notification</a:t>
            </a:r>
            <a:br>
              <a:rPr lang="en-AU" dirty="0">
                <a:solidFill>
                  <a:schemeClr val="hlink"/>
                </a:solidFill>
              </a:rPr>
            </a:br>
            <a:br>
              <a:rPr lang="en-AU" dirty="0">
                <a:solidFill>
                  <a:schemeClr val="hlink"/>
                </a:solidFill>
              </a:rPr>
            </a:br>
            <a:r>
              <a:rPr lang="en-AU" dirty="0">
                <a:solidFill>
                  <a:schemeClr val="tx1"/>
                </a:solidFill>
              </a:rPr>
              <a:t>Using your Student Login you can access a lot of information about your progress - Demonstration</a:t>
            </a:r>
            <a:endParaRPr lang="en-GB" dirty="0">
              <a:solidFill>
                <a:schemeClr val="tx1"/>
              </a:solidFill>
            </a:endParaRPr>
          </a:p>
        </p:txBody>
      </p:sp>
      <p:sp>
        <p:nvSpPr>
          <p:cNvPr id="3" name="TextBox 2">
            <a:extLst>
              <a:ext uri="{FF2B5EF4-FFF2-40B4-BE49-F238E27FC236}">
                <a16:creationId xmlns:a16="http://schemas.microsoft.com/office/drawing/2014/main" id="{F9D5A1C4-526A-AED9-1063-92FA86847FBD}"/>
              </a:ext>
            </a:extLst>
          </p:cNvPr>
          <p:cNvSpPr txBox="1"/>
          <p:nvPr/>
        </p:nvSpPr>
        <p:spPr>
          <a:xfrm>
            <a:off x="3508899" y="4711369"/>
            <a:ext cx="6094520" cy="369332"/>
          </a:xfrm>
          <a:prstGeom prst="rect">
            <a:avLst/>
          </a:prstGeom>
          <a:noFill/>
        </p:spPr>
        <p:txBody>
          <a:bodyPr wrap="square">
            <a:spAutoFit/>
          </a:bodyPr>
          <a:lstStyle/>
          <a:p>
            <a:r>
              <a:rPr lang="en-NZ" dirty="0">
                <a:hlinkClick r:id="rId2"/>
              </a:rPr>
              <a:t>Guide to online results » NZQA</a:t>
            </a:r>
            <a:endParaRPr lang="en-NZ" dirty="0"/>
          </a:p>
        </p:txBody>
      </p:sp>
    </p:spTree>
    <p:extLst>
      <p:ext uri="{BB962C8B-B14F-4D97-AF65-F5344CB8AC3E}">
        <p14:creationId xmlns:p14="http://schemas.microsoft.com/office/powerpoint/2010/main" val="427848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Rot="1" noChangeArrowheads="1"/>
          </p:cNvSpPr>
          <p:nvPr>
            <p:ph idx="1"/>
          </p:nvPr>
        </p:nvSpPr>
        <p:spPr>
          <a:xfrm>
            <a:off x="1981200" y="1481138"/>
            <a:ext cx="4762500" cy="4525962"/>
          </a:xfrm>
        </p:spPr>
        <p:txBody>
          <a:bodyPr/>
          <a:lstStyle/>
          <a:p>
            <a:pPr eaLnBrk="1" hangingPunct="1"/>
            <a:r>
              <a:rPr lang="en-AU" altLang="en-US"/>
              <a:t>Shows achievements</a:t>
            </a:r>
          </a:p>
          <a:p>
            <a:pPr eaLnBrk="1" hangingPunct="1">
              <a:buFont typeface="Wingdings" panose="05000000000000000000" pitchFamily="2" charset="2"/>
              <a:buNone/>
            </a:pPr>
            <a:r>
              <a:rPr lang="en-AU" altLang="en-US"/>
              <a:t> </a:t>
            </a:r>
          </a:p>
          <a:p>
            <a:pPr eaLnBrk="1" hangingPunct="1"/>
            <a:r>
              <a:rPr lang="en-AU" altLang="en-US"/>
              <a:t>Issued in May to all Yr 13 </a:t>
            </a:r>
          </a:p>
          <a:p>
            <a:pPr eaLnBrk="1" hangingPunct="1">
              <a:buFont typeface="Wingdings" panose="05000000000000000000" pitchFamily="2" charset="2"/>
              <a:buNone/>
            </a:pPr>
            <a:r>
              <a:rPr lang="en-AU" altLang="en-US"/>
              <a:t>     Leavers; others on request</a:t>
            </a:r>
          </a:p>
          <a:p>
            <a:pPr eaLnBrk="1" hangingPunct="1"/>
            <a:endParaRPr lang="en-AU" altLang="en-US"/>
          </a:p>
          <a:p>
            <a:pPr eaLnBrk="1" hangingPunct="1"/>
            <a:r>
              <a:rPr lang="en-AU" altLang="en-US"/>
              <a:t>Request via personal logon</a:t>
            </a:r>
          </a:p>
          <a:p>
            <a:pPr eaLnBrk="1" hangingPunct="1">
              <a:buFont typeface="Wingdings" panose="05000000000000000000" pitchFamily="2" charset="2"/>
              <a:buNone/>
            </a:pPr>
            <a:r>
              <a:rPr lang="en-AU" altLang="en-US"/>
              <a:t>     to NZQA website; </a:t>
            </a:r>
          </a:p>
          <a:p>
            <a:pPr eaLnBrk="1" hangingPunct="1">
              <a:buFont typeface="Wingdings" panose="05000000000000000000" pitchFamily="2" charset="2"/>
              <a:buNone/>
            </a:pPr>
            <a:r>
              <a:rPr lang="en-AU" altLang="en-US"/>
              <a:t>     or 04 463 3000</a:t>
            </a:r>
          </a:p>
          <a:p>
            <a:pPr eaLnBrk="1" hangingPunct="1"/>
            <a:endParaRPr lang="en-GB" altLang="en-US"/>
          </a:p>
        </p:txBody>
      </p:sp>
      <p:sp>
        <p:nvSpPr>
          <p:cNvPr id="40962" name="Rectangle 2"/>
          <p:cNvSpPr>
            <a:spLocks noGrp="1" noRot="1" noChangeArrowheads="1"/>
          </p:cNvSpPr>
          <p:nvPr>
            <p:ph type="title"/>
          </p:nvPr>
        </p:nvSpPr>
        <p:spPr/>
        <p:txBody>
          <a:bodyPr/>
          <a:lstStyle/>
          <a:p>
            <a:pPr>
              <a:defRPr/>
            </a:pPr>
            <a:r>
              <a:rPr lang="en-AU" sz="2800">
                <a:solidFill>
                  <a:schemeClr val="hlink"/>
                </a:solidFill>
              </a:rPr>
              <a:t>Record of </a:t>
            </a:r>
            <a:br>
              <a:rPr lang="en-AU" sz="2800">
                <a:solidFill>
                  <a:schemeClr val="hlink"/>
                </a:solidFill>
              </a:rPr>
            </a:br>
            <a:r>
              <a:rPr lang="en-AU" sz="2800">
                <a:solidFill>
                  <a:schemeClr val="hlink"/>
                </a:solidFill>
              </a:rPr>
              <a:t>Achievement</a:t>
            </a:r>
            <a:endParaRPr lang="en-GB" sz="2800">
              <a:solidFill>
                <a:schemeClr val="hlink"/>
              </a:solidFill>
            </a:endParaRPr>
          </a:p>
        </p:txBody>
      </p:sp>
      <p:pic>
        <p:nvPicPr>
          <p:cNvPr id="30724" name="Picture 4" descr="roa-screen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700" y="44450"/>
            <a:ext cx="4832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0700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pPr>
              <a:defRPr/>
            </a:pPr>
            <a:r>
              <a:rPr lang="en-AU">
                <a:solidFill>
                  <a:schemeClr val="hlink"/>
                </a:solidFill>
              </a:rPr>
              <a:t>The Certificate</a:t>
            </a:r>
            <a:endParaRPr lang="en-GB">
              <a:solidFill>
                <a:schemeClr val="hlink"/>
              </a:solidFill>
            </a:endParaRPr>
          </a:p>
        </p:txBody>
      </p:sp>
      <p:pic>
        <p:nvPicPr>
          <p:cNvPr id="31747" name="Picture 4" descr="certif-mr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4314" y="3549650"/>
            <a:ext cx="3995737"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5" descr="cer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950" y="1936750"/>
            <a:ext cx="56896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9212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Rot="1" noChangeArrowheads="1"/>
          </p:cNvSpPr>
          <p:nvPr>
            <p:ph idx="1"/>
          </p:nvPr>
        </p:nvSpPr>
        <p:spPr/>
        <p:txBody>
          <a:bodyPr>
            <a:normAutofit lnSpcReduction="10000"/>
          </a:bodyPr>
          <a:lstStyle/>
          <a:p>
            <a:pPr indent="-273050">
              <a:lnSpc>
                <a:spcPct val="90000"/>
              </a:lnSpc>
            </a:pPr>
            <a:r>
              <a:rPr lang="en-NZ" altLang="en-US" sz="2800" dirty="0"/>
              <a:t>To be very organised.</a:t>
            </a:r>
          </a:p>
          <a:p>
            <a:pPr indent="-273050">
              <a:lnSpc>
                <a:spcPct val="90000"/>
              </a:lnSpc>
            </a:pPr>
            <a:r>
              <a:rPr lang="en-NZ" altLang="en-US" sz="2800" dirty="0"/>
              <a:t>Have good attendance.</a:t>
            </a:r>
          </a:p>
          <a:p>
            <a:pPr indent="-273050">
              <a:lnSpc>
                <a:spcPct val="90000"/>
              </a:lnSpc>
            </a:pPr>
            <a:r>
              <a:rPr lang="en-NZ" altLang="en-US" sz="2800" dirty="0"/>
              <a:t>Have some career goals. Research this now.</a:t>
            </a:r>
          </a:p>
          <a:p>
            <a:pPr indent="-273050">
              <a:lnSpc>
                <a:spcPct val="90000"/>
              </a:lnSpc>
            </a:pPr>
            <a:r>
              <a:rPr lang="en-NZ" altLang="en-US" sz="2800" dirty="0"/>
              <a:t>Keep a diary/planner of assessment dates.</a:t>
            </a:r>
          </a:p>
          <a:p>
            <a:pPr indent="-273050">
              <a:lnSpc>
                <a:spcPct val="90000"/>
              </a:lnSpc>
            </a:pPr>
            <a:r>
              <a:rPr lang="en-NZ" altLang="en-US" sz="2800" dirty="0"/>
              <a:t>Take ownership of your own learning.</a:t>
            </a:r>
          </a:p>
          <a:p>
            <a:pPr indent="-273050">
              <a:lnSpc>
                <a:spcPct val="90000"/>
              </a:lnSpc>
            </a:pPr>
            <a:r>
              <a:rPr lang="en-NZ" altLang="en-US" sz="2800" dirty="0"/>
              <a:t>Make sure you understand rules and procedures to follow.</a:t>
            </a:r>
          </a:p>
          <a:p>
            <a:pPr indent="-273050">
              <a:lnSpc>
                <a:spcPct val="90000"/>
              </a:lnSpc>
            </a:pPr>
            <a:r>
              <a:rPr lang="en-NZ" altLang="en-US" sz="2800" dirty="0"/>
              <a:t>Ask if not sure – Teachers, Deans, NCEA Coordinator – Mr Beagley</a:t>
            </a:r>
            <a:endParaRPr lang="en-AU" altLang="en-US" dirty="0"/>
          </a:p>
        </p:txBody>
      </p:sp>
      <p:sp>
        <p:nvSpPr>
          <p:cNvPr id="32770" name="Rectangle 2"/>
          <p:cNvSpPr>
            <a:spLocks noGrp="1" noRot="1" noChangeArrowheads="1"/>
          </p:cNvSpPr>
          <p:nvPr>
            <p:ph type="title"/>
          </p:nvPr>
        </p:nvSpPr>
        <p:spPr/>
        <p:txBody>
          <a:bodyPr/>
          <a:lstStyle/>
          <a:p>
            <a:pPr>
              <a:defRPr/>
            </a:pPr>
            <a:r>
              <a:rPr lang="en-NZ" i="1" dirty="0">
                <a:solidFill>
                  <a:schemeClr val="hlink"/>
                </a:solidFill>
              </a:rPr>
              <a:t>To Be Successful You Need:</a:t>
            </a:r>
            <a:r>
              <a:rPr lang="en-AU" dirty="0"/>
              <a:t> </a:t>
            </a:r>
          </a:p>
        </p:txBody>
      </p:sp>
    </p:spTree>
    <p:extLst>
      <p:ext uri="{BB962C8B-B14F-4D97-AF65-F5344CB8AC3E}">
        <p14:creationId xmlns:p14="http://schemas.microsoft.com/office/powerpoint/2010/main" val="229252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wipe(down)">
                                      <p:cBhvr>
                                        <p:cTn id="7" dur="500"/>
                                        <p:tgtEl>
                                          <p:spTgt spid="358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5842">
                                            <p:txEl>
                                              <p:pRg st="1" end="1"/>
                                            </p:txEl>
                                          </p:spTgt>
                                        </p:tgtEl>
                                        <p:attrNameLst>
                                          <p:attrName>style.visibility</p:attrName>
                                        </p:attrNameLst>
                                      </p:cBhvr>
                                      <p:to>
                                        <p:strVal val="visible"/>
                                      </p:to>
                                    </p:set>
                                    <p:animEffect transition="in" filter="wipe(down)">
                                      <p:cBhvr>
                                        <p:cTn id="12" dur="500"/>
                                        <p:tgtEl>
                                          <p:spTgt spid="358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5842">
                                            <p:txEl>
                                              <p:pRg st="2" end="2"/>
                                            </p:txEl>
                                          </p:spTgt>
                                        </p:tgtEl>
                                        <p:attrNameLst>
                                          <p:attrName>style.visibility</p:attrName>
                                        </p:attrNameLst>
                                      </p:cBhvr>
                                      <p:to>
                                        <p:strVal val="visible"/>
                                      </p:to>
                                    </p:set>
                                    <p:animEffect transition="in" filter="wipe(down)">
                                      <p:cBhvr>
                                        <p:cTn id="17" dur="500"/>
                                        <p:tgtEl>
                                          <p:spTgt spid="358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5842">
                                            <p:txEl>
                                              <p:pRg st="3" end="3"/>
                                            </p:txEl>
                                          </p:spTgt>
                                        </p:tgtEl>
                                        <p:attrNameLst>
                                          <p:attrName>style.visibility</p:attrName>
                                        </p:attrNameLst>
                                      </p:cBhvr>
                                      <p:to>
                                        <p:strVal val="visible"/>
                                      </p:to>
                                    </p:set>
                                    <p:animEffect transition="in" filter="wipe(down)">
                                      <p:cBhvr>
                                        <p:cTn id="22" dur="500"/>
                                        <p:tgtEl>
                                          <p:spTgt spid="358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5842">
                                            <p:txEl>
                                              <p:pRg st="4" end="4"/>
                                            </p:txEl>
                                          </p:spTgt>
                                        </p:tgtEl>
                                        <p:attrNameLst>
                                          <p:attrName>style.visibility</p:attrName>
                                        </p:attrNameLst>
                                      </p:cBhvr>
                                      <p:to>
                                        <p:strVal val="visible"/>
                                      </p:to>
                                    </p:set>
                                    <p:animEffect transition="in" filter="wipe(down)">
                                      <p:cBhvr>
                                        <p:cTn id="27" dur="500"/>
                                        <p:tgtEl>
                                          <p:spTgt spid="358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5842">
                                            <p:txEl>
                                              <p:pRg st="5" end="5"/>
                                            </p:txEl>
                                          </p:spTgt>
                                        </p:tgtEl>
                                        <p:attrNameLst>
                                          <p:attrName>style.visibility</p:attrName>
                                        </p:attrNameLst>
                                      </p:cBhvr>
                                      <p:to>
                                        <p:strVal val="visible"/>
                                      </p:to>
                                    </p:set>
                                    <p:animEffect transition="in" filter="wipe(down)">
                                      <p:cBhvr>
                                        <p:cTn id="32" dur="500"/>
                                        <p:tgtEl>
                                          <p:spTgt spid="358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5842">
                                            <p:txEl>
                                              <p:pRg st="6" end="6"/>
                                            </p:txEl>
                                          </p:spTgt>
                                        </p:tgtEl>
                                        <p:attrNameLst>
                                          <p:attrName>style.visibility</p:attrName>
                                        </p:attrNameLst>
                                      </p:cBhvr>
                                      <p:to>
                                        <p:strVal val="visible"/>
                                      </p:to>
                                    </p:set>
                                    <p:animEffect transition="in" filter="wipe(down)">
                                      <p:cBhvr>
                                        <p:cTn id="37" dur="500"/>
                                        <p:tgtEl>
                                          <p:spTgt spid="358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tudent working at home at their desk">
            <a:extLst>
              <a:ext uri="{FF2B5EF4-FFF2-40B4-BE49-F238E27FC236}">
                <a16:creationId xmlns:a16="http://schemas.microsoft.com/office/drawing/2014/main" id="{65CDC7B7-B848-4D50-B93C-387CA2E468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8794" y="294861"/>
            <a:ext cx="2990850" cy="2209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791E3C7-6EF5-4AC1-8467-2165541F0D58}"/>
              </a:ext>
            </a:extLst>
          </p:cNvPr>
          <p:cNvSpPr>
            <a:spLocks noGrp="1"/>
          </p:cNvSpPr>
          <p:nvPr>
            <p:ph type="title"/>
          </p:nvPr>
        </p:nvSpPr>
        <p:spPr/>
        <p:txBody>
          <a:bodyPr/>
          <a:lstStyle/>
          <a:p>
            <a:r>
              <a:rPr lang="en-GB" sz="4400" dirty="0">
                <a:solidFill>
                  <a:schemeClr val="hlink"/>
                </a:solidFill>
              </a:rPr>
              <a:t>NCEA: Tips for Parents</a:t>
            </a:r>
            <a:endParaRPr lang="en-NZ" dirty="0"/>
          </a:p>
        </p:txBody>
      </p:sp>
      <p:sp>
        <p:nvSpPr>
          <p:cNvPr id="3" name="Content Placeholder 2">
            <a:extLst>
              <a:ext uri="{FF2B5EF4-FFF2-40B4-BE49-F238E27FC236}">
                <a16:creationId xmlns:a16="http://schemas.microsoft.com/office/drawing/2014/main" id="{02E09065-0A63-4813-AD08-677FA51B5D3B}"/>
              </a:ext>
            </a:extLst>
          </p:cNvPr>
          <p:cNvSpPr>
            <a:spLocks noGrp="1"/>
          </p:cNvSpPr>
          <p:nvPr>
            <p:ph idx="1"/>
          </p:nvPr>
        </p:nvSpPr>
        <p:spPr>
          <a:xfrm>
            <a:off x="530088" y="1590262"/>
            <a:ext cx="10575234" cy="4996068"/>
          </a:xfrm>
        </p:spPr>
        <p:txBody>
          <a:bodyPr/>
          <a:lstStyle/>
          <a:p>
            <a:pPr marL="365760" indent="-274320">
              <a:lnSpc>
                <a:spcPct val="90000"/>
              </a:lnSpc>
              <a:buFont typeface="Wingdings 3"/>
              <a:buChar char=""/>
              <a:defRPr/>
            </a:pPr>
            <a:r>
              <a:rPr lang="en-GB" sz="2400" dirty="0"/>
              <a:t>Ask your child how NCEA works - most </a:t>
            </a:r>
          </a:p>
          <a:p>
            <a:pPr marL="91440" indent="0">
              <a:lnSpc>
                <a:spcPct val="90000"/>
              </a:lnSpc>
              <a:buNone/>
              <a:defRPr/>
            </a:pPr>
            <a:r>
              <a:rPr lang="en-GB" sz="2400" dirty="0"/>
              <a:t>    students understand it well. </a:t>
            </a:r>
          </a:p>
          <a:p>
            <a:pPr marL="365760" indent="-274320">
              <a:lnSpc>
                <a:spcPct val="90000"/>
              </a:lnSpc>
              <a:buNone/>
              <a:defRPr/>
            </a:pPr>
            <a:endParaRPr lang="en-GB" sz="2400" dirty="0"/>
          </a:p>
          <a:p>
            <a:pPr marL="365760" indent="-274320">
              <a:lnSpc>
                <a:spcPct val="90000"/>
              </a:lnSpc>
              <a:buFont typeface="Wingdings 3"/>
              <a:buChar char=""/>
              <a:defRPr/>
            </a:pPr>
            <a:r>
              <a:rPr lang="en-GB" sz="2400" dirty="0"/>
              <a:t>Provide support (e.g. time, space, homework help) to help your child study - remember they will be assessed throughout the year, not just in final examinations. </a:t>
            </a:r>
          </a:p>
          <a:p>
            <a:pPr marL="365760" indent="-274320">
              <a:lnSpc>
                <a:spcPct val="90000"/>
              </a:lnSpc>
              <a:buNone/>
              <a:defRPr/>
            </a:pPr>
            <a:endParaRPr lang="en-GB" sz="2400" dirty="0"/>
          </a:p>
          <a:p>
            <a:pPr marL="365760" indent="-274320">
              <a:lnSpc>
                <a:spcPct val="90000"/>
              </a:lnSpc>
              <a:buFont typeface="Wingdings 3"/>
              <a:buChar char=""/>
              <a:defRPr/>
            </a:pPr>
            <a:r>
              <a:rPr lang="en-GB" sz="2400" dirty="0"/>
              <a:t>When helping your child choose subjects, encourage them to take a broad range at level 1, but to start thinking about what areas they should focus on for future study or career at levels 2 and 3. </a:t>
            </a:r>
          </a:p>
          <a:p>
            <a:endParaRPr lang="en-NZ" dirty="0"/>
          </a:p>
        </p:txBody>
      </p:sp>
    </p:spTree>
    <p:extLst>
      <p:ext uri="{BB962C8B-B14F-4D97-AF65-F5344CB8AC3E}">
        <p14:creationId xmlns:p14="http://schemas.microsoft.com/office/powerpoint/2010/main" val="178575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13" y="253182"/>
            <a:ext cx="9404723" cy="1400530"/>
          </a:xfrm>
        </p:spPr>
        <p:txBody>
          <a:bodyPr/>
          <a:lstStyle/>
          <a:p>
            <a:r>
              <a:rPr lang="en-NZ" dirty="0"/>
              <a:t>For NCEA we get assessed in two ways -</a:t>
            </a:r>
          </a:p>
        </p:txBody>
      </p:sp>
      <p:sp>
        <p:nvSpPr>
          <p:cNvPr id="3" name="Content Placeholder 2"/>
          <p:cNvSpPr>
            <a:spLocks noGrp="1"/>
          </p:cNvSpPr>
          <p:nvPr>
            <p:ph idx="1"/>
          </p:nvPr>
        </p:nvSpPr>
        <p:spPr>
          <a:xfrm>
            <a:off x="540913" y="1653712"/>
            <a:ext cx="9710670" cy="4195481"/>
          </a:xfrm>
        </p:spPr>
        <p:txBody>
          <a:bodyPr>
            <a:noAutofit/>
          </a:bodyPr>
          <a:lstStyle/>
          <a:p>
            <a:r>
              <a:rPr lang="en-NZ" sz="2200" dirty="0"/>
              <a:t>External Assessment – this is the external exams at the end of the year, MCAT, Portfolios – Visual Art, Technology. There is the option</a:t>
            </a:r>
          </a:p>
          <a:p>
            <a:pPr marL="0" indent="0">
              <a:buNone/>
            </a:pPr>
            <a:r>
              <a:rPr lang="en-NZ" sz="2200" dirty="0"/>
              <a:t>    of sitting some exams digitally.</a:t>
            </a:r>
          </a:p>
          <a:p>
            <a:endParaRPr lang="en-NZ" sz="2200" dirty="0"/>
          </a:p>
          <a:p>
            <a:r>
              <a:rPr lang="en-NZ" sz="2200" dirty="0"/>
              <a:t>Internal Assessment – this can be tests, laboratory assessments, practical assessments run by our teachers during the year</a:t>
            </a:r>
          </a:p>
          <a:p>
            <a:endParaRPr lang="en-NZ" sz="2200" dirty="0"/>
          </a:p>
          <a:p>
            <a:r>
              <a:rPr lang="en-NZ" sz="2200" dirty="0"/>
              <a:t>For this our subjects are divided up into all the things you need to know called – </a:t>
            </a:r>
          </a:p>
          <a:p>
            <a:pPr marL="0" indent="0">
              <a:buNone/>
            </a:pPr>
            <a:r>
              <a:rPr lang="en-NZ" sz="2200" dirty="0"/>
              <a:t>                      Standards – Achievement standards and unit standards</a:t>
            </a:r>
          </a:p>
          <a:p>
            <a:pPr marL="0" indent="0">
              <a:buNone/>
            </a:pPr>
            <a:r>
              <a:rPr lang="en-NZ" sz="2200" dirty="0"/>
              <a:t>Achievement Standards – Internal or external – A, M, E</a:t>
            </a:r>
          </a:p>
          <a:p>
            <a:pPr marL="0" indent="0">
              <a:buNone/>
            </a:pPr>
            <a:r>
              <a:rPr lang="en-NZ" sz="2200" dirty="0"/>
              <a:t>Unit Standards – Internal only – pass or fail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0245" y="2252321"/>
            <a:ext cx="2185115" cy="1436713"/>
          </a:xfrm>
          <a:prstGeom prst="rect">
            <a:avLst/>
          </a:prstGeom>
        </p:spPr>
      </p:pic>
    </p:spTree>
    <p:extLst>
      <p:ext uri="{BB962C8B-B14F-4D97-AF65-F5344CB8AC3E}">
        <p14:creationId xmlns:p14="http://schemas.microsoft.com/office/powerpoint/2010/main" val="338870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DF9CF7-A7F2-0E70-CF98-A0B4EFC13290}"/>
              </a:ext>
            </a:extLst>
          </p:cNvPr>
          <p:cNvSpPr>
            <a:spLocks noGrp="1"/>
          </p:cNvSpPr>
          <p:nvPr>
            <p:ph type="title"/>
          </p:nvPr>
        </p:nvSpPr>
        <p:spPr>
          <a:xfrm>
            <a:off x="648930" y="629266"/>
            <a:ext cx="6188190" cy="1622321"/>
          </a:xfrm>
        </p:spPr>
        <p:txBody>
          <a:bodyPr>
            <a:normAutofit/>
          </a:bodyPr>
          <a:lstStyle/>
          <a:p>
            <a:r>
              <a:rPr lang="en-NZ">
                <a:solidFill>
                  <a:srgbClr val="EBEBEB"/>
                </a:solidFill>
              </a:rPr>
              <a:t>Use of Own Laptop</a:t>
            </a:r>
          </a:p>
        </p:txBody>
      </p:sp>
      <p:sp>
        <p:nvSpPr>
          <p:cNvPr id="3" name="Content Placeholder 2">
            <a:extLst>
              <a:ext uri="{FF2B5EF4-FFF2-40B4-BE49-F238E27FC236}">
                <a16:creationId xmlns:a16="http://schemas.microsoft.com/office/drawing/2014/main" id="{35185D2C-3881-C6EE-75FD-372E608FCBF4}"/>
              </a:ext>
            </a:extLst>
          </p:cNvPr>
          <p:cNvSpPr>
            <a:spLocks noGrp="1"/>
          </p:cNvSpPr>
          <p:nvPr>
            <p:ph idx="1"/>
          </p:nvPr>
        </p:nvSpPr>
        <p:spPr>
          <a:xfrm>
            <a:off x="648930" y="1847850"/>
            <a:ext cx="6188189" cy="4375969"/>
          </a:xfrm>
        </p:spPr>
        <p:txBody>
          <a:bodyPr>
            <a:normAutofit/>
          </a:bodyPr>
          <a:lstStyle/>
          <a:p>
            <a:pPr marL="0" indent="0">
              <a:lnSpc>
                <a:spcPct val="90000"/>
              </a:lnSpc>
              <a:buNone/>
            </a:pPr>
            <a:r>
              <a:rPr lang="en-NZ" sz="1800" dirty="0">
                <a:solidFill>
                  <a:srgbClr val="FFFFFF"/>
                </a:solidFill>
              </a:rPr>
              <a:t>With the move to increasing amounts of online assessment we recommend all students have their own device. Why?</a:t>
            </a:r>
          </a:p>
          <a:p>
            <a:pPr>
              <a:lnSpc>
                <a:spcPct val="90000"/>
              </a:lnSpc>
            </a:pPr>
            <a:r>
              <a:rPr lang="en-NZ" sz="1600" dirty="0">
                <a:solidFill>
                  <a:srgbClr val="FFFFFF"/>
                </a:solidFill>
              </a:rPr>
              <a:t>Literacy and Numeracy assessments are now online</a:t>
            </a:r>
          </a:p>
          <a:p>
            <a:pPr>
              <a:lnSpc>
                <a:spcPct val="90000"/>
              </a:lnSpc>
            </a:pPr>
            <a:r>
              <a:rPr lang="en-NZ" sz="1600" dirty="0">
                <a:solidFill>
                  <a:srgbClr val="FFFFFF"/>
                </a:solidFill>
              </a:rPr>
              <a:t>Teachers set up class Teams where access to resources, activities and information can be found.</a:t>
            </a:r>
          </a:p>
          <a:p>
            <a:pPr>
              <a:lnSpc>
                <a:spcPct val="90000"/>
              </a:lnSpc>
            </a:pPr>
            <a:r>
              <a:rPr lang="en-NZ" sz="1600" dirty="0">
                <a:solidFill>
                  <a:srgbClr val="FFFFFF"/>
                </a:solidFill>
              </a:rPr>
              <a:t>Increasing numbers of external assessments are now digital.</a:t>
            </a:r>
          </a:p>
          <a:p>
            <a:pPr>
              <a:lnSpc>
                <a:spcPct val="90000"/>
              </a:lnSpc>
            </a:pPr>
            <a:r>
              <a:rPr lang="en-NZ" sz="1600" dirty="0">
                <a:solidFill>
                  <a:srgbClr val="FFFFFF"/>
                </a:solidFill>
              </a:rPr>
              <a:t>Regular use of a personal device makes learning and assessment more streamline.</a:t>
            </a:r>
          </a:p>
          <a:p>
            <a:pPr>
              <a:lnSpc>
                <a:spcPct val="90000"/>
              </a:lnSpc>
            </a:pPr>
            <a:r>
              <a:rPr lang="en-NZ" sz="1600" dirty="0">
                <a:solidFill>
                  <a:srgbClr val="FFFFFF"/>
                </a:solidFill>
              </a:rPr>
              <a:t>A good way for students to organise themselves.</a:t>
            </a:r>
          </a:p>
          <a:p>
            <a:pPr>
              <a:lnSpc>
                <a:spcPct val="90000"/>
              </a:lnSpc>
            </a:pPr>
            <a:r>
              <a:rPr lang="en-NZ" sz="1600" dirty="0">
                <a:solidFill>
                  <a:srgbClr val="FFFFFF"/>
                </a:solidFill>
              </a:rPr>
              <a:t>Study resources, KAMAR Portal, NZQA site are easy to access.</a:t>
            </a:r>
          </a:p>
        </p:txBody>
      </p:sp>
      <p:sp>
        <p:nvSpPr>
          <p:cNvPr id="103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026" name="Picture 2" descr="The 4 Best Business Laptops of 2024 | Reviews by Wirecutter">
            <a:extLst>
              <a:ext uri="{FF2B5EF4-FFF2-40B4-BE49-F238E27FC236}">
                <a16:creationId xmlns:a16="http://schemas.microsoft.com/office/drawing/2014/main" id="{B3505AA8-4BCF-FBE1-567D-BD0FA02610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074" r="19617" b="-2"/>
          <a:stretch/>
        </p:blipFill>
        <p:spPr bwMode="auto">
          <a:xfrm>
            <a:off x="7229175" y="-26633"/>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03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F8BD6C-5BFC-4F33-A8C8-9609D9752E82}"/>
              </a:ext>
            </a:extLst>
          </p:cNvPr>
          <p:cNvSpPr>
            <a:spLocks noGrp="1"/>
          </p:cNvSpPr>
          <p:nvPr>
            <p:ph idx="1"/>
          </p:nvPr>
        </p:nvSpPr>
        <p:spPr>
          <a:xfrm>
            <a:off x="861392" y="755374"/>
            <a:ext cx="9188462" cy="5493025"/>
          </a:xfrm>
        </p:spPr>
        <p:txBody>
          <a:bodyPr/>
          <a:lstStyle/>
          <a:p>
            <a:r>
              <a:rPr lang="en-GB" altLang="en-US" sz="2800" dirty="0"/>
              <a:t>If they tell you, "It's okay, I only need to get Achieved", remind them that higher grades may be the difference between them or someone else getting the </a:t>
            </a:r>
            <a:r>
              <a:rPr lang="en-GB" altLang="en-US" sz="2800" dirty="0">
                <a:hlinkClick r:id="rId2"/>
              </a:rPr>
              <a:t>job they want</a:t>
            </a:r>
            <a:r>
              <a:rPr lang="en-GB" altLang="en-US" sz="2800" dirty="0"/>
              <a:t>, or getting into the </a:t>
            </a:r>
            <a:r>
              <a:rPr lang="en-GB" altLang="en-US" sz="2800" dirty="0">
                <a:hlinkClick r:id="rId2"/>
              </a:rPr>
              <a:t>tertiary</a:t>
            </a:r>
            <a:r>
              <a:rPr lang="en-GB" altLang="en-US" sz="2800" dirty="0"/>
              <a:t> course of their choice. </a:t>
            </a:r>
          </a:p>
          <a:p>
            <a:pPr>
              <a:buNone/>
            </a:pPr>
            <a:endParaRPr lang="en-GB" altLang="en-US" sz="2800" dirty="0"/>
          </a:p>
          <a:p>
            <a:r>
              <a:rPr lang="en-GB" altLang="en-US" sz="2800" dirty="0"/>
              <a:t>Ask your child’s teachers for guidance on how they are progressing. </a:t>
            </a:r>
          </a:p>
          <a:p>
            <a:endParaRPr lang="en-NZ" dirty="0"/>
          </a:p>
        </p:txBody>
      </p:sp>
      <p:pic>
        <p:nvPicPr>
          <p:cNvPr id="2050" name="Picture 2" descr="Image result for otago polytechnic dunedin">
            <a:extLst>
              <a:ext uri="{FF2B5EF4-FFF2-40B4-BE49-F238E27FC236}">
                <a16:creationId xmlns:a16="http://schemas.microsoft.com/office/drawing/2014/main" id="{E753CA98-CAA2-4880-BF81-A01BDEE65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435" y="4692894"/>
            <a:ext cx="2734480" cy="17443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university of otago">
            <a:extLst>
              <a:ext uri="{FF2B5EF4-FFF2-40B4-BE49-F238E27FC236}">
                <a16:creationId xmlns:a16="http://schemas.microsoft.com/office/drawing/2014/main" id="{90EEE785-76E1-4964-93C4-A1AD37AEB4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392" y="4692893"/>
            <a:ext cx="4359425" cy="1744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88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F0B9D-CC54-0E33-2CD2-8B0F1E2E419A}"/>
              </a:ext>
            </a:extLst>
          </p:cNvPr>
          <p:cNvSpPr>
            <a:spLocks noGrp="1"/>
          </p:cNvSpPr>
          <p:nvPr>
            <p:ph type="title"/>
          </p:nvPr>
        </p:nvSpPr>
        <p:spPr>
          <a:xfrm>
            <a:off x="648930" y="629266"/>
            <a:ext cx="9252154" cy="1223983"/>
          </a:xfrm>
        </p:spPr>
        <p:txBody>
          <a:bodyPr>
            <a:normAutofit/>
          </a:bodyPr>
          <a:lstStyle/>
          <a:p>
            <a:r>
              <a:rPr lang="en-NZ" dirty="0"/>
              <a:t>Special Assessment Conditions</a:t>
            </a:r>
          </a:p>
        </p:txBody>
      </p:sp>
      <p:sp>
        <p:nvSpPr>
          <p:cNvPr id="3" name="Content Placeholder 2">
            <a:extLst>
              <a:ext uri="{FF2B5EF4-FFF2-40B4-BE49-F238E27FC236}">
                <a16:creationId xmlns:a16="http://schemas.microsoft.com/office/drawing/2014/main" id="{017CD0AB-F007-90FF-6E2D-5D94E6FC54A2}"/>
              </a:ext>
            </a:extLst>
          </p:cNvPr>
          <p:cNvSpPr>
            <a:spLocks noGrp="1"/>
          </p:cNvSpPr>
          <p:nvPr>
            <p:ph idx="1"/>
          </p:nvPr>
        </p:nvSpPr>
        <p:spPr>
          <a:xfrm>
            <a:off x="381000" y="1533526"/>
            <a:ext cx="7400925" cy="4714874"/>
          </a:xfrm>
        </p:spPr>
        <p:txBody>
          <a:bodyPr>
            <a:normAutofit/>
          </a:bodyPr>
          <a:lstStyle/>
          <a:p>
            <a:pPr>
              <a:lnSpc>
                <a:spcPct val="90000"/>
              </a:lnSpc>
              <a:spcAft>
                <a:spcPts val="800"/>
              </a:spcAft>
            </a:pPr>
            <a:r>
              <a:rPr lang="en-NZ" sz="1600" kern="0" dirty="0">
                <a:effectLst/>
                <a:latin typeface="Helvetica" panose="020B0604020202020204" pitchFamily="34" charset="0"/>
                <a:ea typeface="Times New Roman" panose="02020603050405020304" pitchFamily="18" charset="0"/>
                <a:cs typeface="Times New Roman" panose="02020603050405020304" pitchFamily="18" charset="0"/>
              </a:rPr>
              <a:t>Special Assessment Conditions are available to meet a range of physical, emotional, sensory, medical, and learning needs. They provide flexibility in the ways learners can access and demonstrate their learning. They do not make assessments easier or impact their validity.</a:t>
            </a:r>
          </a:p>
          <a:p>
            <a:pPr>
              <a:lnSpc>
                <a:spcPct val="90000"/>
              </a:lnSpc>
              <a:spcAft>
                <a:spcPts val="800"/>
              </a:spcAft>
            </a:pPr>
            <a:r>
              <a:rPr lang="en-NZ" sz="1600" kern="0" dirty="0">
                <a:effectLst/>
                <a:latin typeface="Helvetica" panose="020B0604020202020204" pitchFamily="34" charset="0"/>
                <a:ea typeface="Times New Roman" panose="02020603050405020304" pitchFamily="18" charset="0"/>
                <a:cs typeface="Times New Roman" panose="02020603050405020304" pitchFamily="18" charset="0"/>
              </a:rPr>
              <a:t>Special Assessment Conditions apply to both internal and external assessments towards NCEA and New Zealand Scholarship. They can include:</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90000"/>
              </a:lnSpc>
              <a:spcAft>
                <a:spcPts val="800"/>
              </a:spcAft>
              <a:buSzPts val="1000"/>
              <a:buFont typeface="Symbol" panose="05050102010706020507" pitchFamily="18" charset="2"/>
              <a:buChar char=""/>
              <a:tabLst>
                <a:tab pos="457200" algn="l"/>
              </a:tabLst>
            </a:pPr>
            <a:r>
              <a:rPr lang="en-NZ" sz="1600" kern="0" dirty="0">
                <a:effectLst/>
                <a:latin typeface="Helvetica" panose="020B0604020202020204" pitchFamily="34" charset="0"/>
                <a:ea typeface="Times New Roman" panose="02020603050405020304" pitchFamily="18" charset="0"/>
                <a:cs typeface="Times New Roman" panose="02020603050405020304" pitchFamily="18" charset="0"/>
              </a:rPr>
              <a:t>the use of a reader or writer assistant</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90000"/>
              </a:lnSpc>
              <a:spcAft>
                <a:spcPts val="800"/>
              </a:spcAft>
              <a:buSzPts val="1000"/>
              <a:buFont typeface="Symbol" panose="05050102010706020507" pitchFamily="18" charset="2"/>
              <a:buChar char=""/>
              <a:tabLst>
                <a:tab pos="457200" algn="l"/>
              </a:tabLst>
            </a:pPr>
            <a:r>
              <a:rPr lang="en-NZ" sz="1600" kern="0" dirty="0">
                <a:effectLst/>
                <a:latin typeface="Helvetica" panose="020B0604020202020204" pitchFamily="34" charset="0"/>
                <a:ea typeface="Times New Roman" panose="02020603050405020304" pitchFamily="18" charset="0"/>
                <a:cs typeface="Times New Roman" panose="02020603050405020304" pitchFamily="18" charset="0"/>
              </a:rPr>
              <a:t>rest breaks</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90000"/>
              </a:lnSpc>
              <a:spcAft>
                <a:spcPts val="800"/>
              </a:spcAft>
              <a:buSzPts val="1000"/>
              <a:buFont typeface="Symbol" panose="05050102010706020507" pitchFamily="18" charset="2"/>
              <a:buChar char=""/>
              <a:tabLst>
                <a:tab pos="457200" algn="l"/>
              </a:tabLst>
            </a:pPr>
            <a:r>
              <a:rPr lang="en-NZ" sz="1600" kern="0" dirty="0">
                <a:effectLst/>
                <a:latin typeface="Helvetica" panose="020B0604020202020204" pitchFamily="34" charset="0"/>
                <a:ea typeface="Times New Roman" panose="02020603050405020304" pitchFamily="18" charset="0"/>
                <a:cs typeface="Times New Roman" panose="02020603050405020304" pitchFamily="18" charset="0"/>
              </a:rPr>
              <a:t>access to quiet spaces</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90000"/>
              </a:lnSpc>
              <a:spcAft>
                <a:spcPts val="800"/>
              </a:spcAft>
              <a:buSzPts val="1000"/>
              <a:buFont typeface="Symbol" panose="05050102010706020507" pitchFamily="18" charset="2"/>
              <a:buChar char=""/>
              <a:tabLst>
                <a:tab pos="457200" algn="l"/>
              </a:tabLst>
            </a:pPr>
            <a:r>
              <a:rPr lang="en-NZ" sz="1600" kern="0" dirty="0">
                <a:effectLst/>
                <a:latin typeface="Helvetica" panose="020B0604020202020204" pitchFamily="34" charset="0"/>
                <a:ea typeface="Times New Roman" panose="02020603050405020304" pitchFamily="18" charset="0"/>
                <a:cs typeface="Times New Roman" panose="02020603050405020304" pitchFamily="18" charset="0"/>
              </a:rPr>
              <a:t>Braille or enlarged papers.</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90000"/>
              </a:lnSpc>
              <a:spcAft>
                <a:spcPts val="800"/>
              </a:spcAft>
            </a:pPr>
            <a:r>
              <a:rPr lang="en-NZ" sz="1600" kern="0" dirty="0">
                <a:effectLst/>
                <a:latin typeface="Helvetica" panose="020B0604020202020204" pitchFamily="34" charset="0"/>
                <a:ea typeface="Times New Roman" panose="02020603050405020304" pitchFamily="18" charset="0"/>
                <a:cs typeface="Times New Roman" panose="02020603050405020304" pitchFamily="18" charset="0"/>
              </a:rPr>
              <a:t>Applications for Special Assessment Conditions are made by schools to NZQA for students. Contact Nic Welch for assistance.</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90000"/>
              </a:lnSpc>
              <a:spcAft>
                <a:spcPts val="800"/>
              </a:spcAft>
            </a:pPr>
            <a:endParaRPr lang="en-NZ" sz="13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90000"/>
              </a:lnSpc>
            </a:pPr>
            <a:endParaRPr lang="en-NZ" sz="1300" dirty="0"/>
          </a:p>
        </p:txBody>
      </p:sp>
      <p:pic>
        <p:nvPicPr>
          <p:cNvPr id="2050" name="Picture 2" descr="Reader Writers Christchurch">
            <a:extLst>
              <a:ext uri="{FF2B5EF4-FFF2-40B4-BE49-F238E27FC236}">
                <a16:creationId xmlns:a16="http://schemas.microsoft.com/office/drawing/2014/main" id="{9CA115FD-3D29-3745-F8ED-39A1D25DD28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92777" y="2572340"/>
            <a:ext cx="3350765" cy="2637836"/>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47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FBDE31-89F9-4B88-A258-8E02F4DAA92F}"/>
              </a:ext>
            </a:extLst>
          </p:cNvPr>
          <p:cNvSpPr>
            <a:spLocks noGrp="1"/>
          </p:cNvSpPr>
          <p:nvPr>
            <p:ph idx="1"/>
          </p:nvPr>
        </p:nvSpPr>
        <p:spPr>
          <a:xfrm>
            <a:off x="768626" y="768626"/>
            <a:ext cx="9281227" cy="5479773"/>
          </a:xfrm>
        </p:spPr>
        <p:txBody>
          <a:bodyPr/>
          <a:lstStyle/>
          <a:p>
            <a:pPr>
              <a:lnSpc>
                <a:spcPct val="90000"/>
              </a:lnSpc>
              <a:defRPr/>
            </a:pPr>
            <a:r>
              <a:rPr lang="en-GB" altLang="en-US" sz="3200" dirty="0"/>
              <a:t>Also see the</a:t>
            </a:r>
            <a:r>
              <a:rPr lang="en-GB" altLang="en-US" sz="3200" dirty="0">
                <a:solidFill>
                  <a:schemeClr val="accent3"/>
                </a:solidFill>
              </a:rPr>
              <a:t> information for school students and parents  </a:t>
            </a:r>
            <a:r>
              <a:rPr lang="en-GB" altLang="en-US" sz="3200" dirty="0"/>
              <a:t>section of the NZQA website. (www.nzqa.govt.nz)</a:t>
            </a:r>
          </a:p>
          <a:p>
            <a:pPr>
              <a:lnSpc>
                <a:spcPct val="90000"/>
              </a:lnSpc>
              <a:buNone/>
              <a:defRPr/>
            </a:pPr>
            <a:endParaRPr lang="en-GB" altLang="en-US" sz="3200" dirty="0"/>
          </a:p>
          <a:p>
            <a:pPr>
              <a:lnSpc>
                <a:spcPct val="90000"/>
              </a:lnSpc>
              <a:buNone/>
              <a:defRPr/>
            </a:pPr>
            <a:r>
              <a:rPr lang="en-GB" altLang="en-US" sz="3200" dirty="0"/>
              <a:t> </a:t>
            </a:r>
          </a:p>
          <a:p>
            <a:pPr>
              <a:lnSpc>
                <a:spcPct val="90000"/>
              </a:lnSpc>
              <a:defRPr/>
            </a:pPr>
            <a:r>
              <a:rPr lang="en-GB" altLang="en-US" sz="3200" dirty="0"/>
              <a:t>For more advice see: </a:t>
            </a:r>
            <a:r>
              <a:rPr lang="en-GB" altLang="en-US" sz="3200" dirty="0">
                <a:solidFill>
                  <a:schemeClr val="accent3"/>
                </a:solidFill>
              </a:rPr>
              <a:t>https://parents.education.govt.nz/ </a:t>
            </a:r>
            <a:r>
              <a:rPr lang="en-GB" altLang="en-US" sz="3200" dirty="0"/>
              <a:t>(Ministry of Education's parents section, helping parents get more involved in their children's learning).</a:t>
            </a:r>
          </a:p>
          <a:p>
            <a:endParaRPr lang="en-NZ" dirty="0"/>
          </a:p>
        </p:txBody>
      </p:sp>
    </p:spTree>
    <p:extLst>
      <p:ext uri="{BB962C8B-B14F-4D97-AF65-F5344CB8AC3E}">
        <p14:creationId xmlns:p14="http://schemas.microsoft.com/office/powerpoint/2010/main" val="2318308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All standards are worth credits</a:t>
            </a:r>
          </a:p>
        </p:txBody>
      </p:sp>
      <p:sp>
        <p:nvSpPr>
          <p:cNvPr id="3" name="Content Placeholder 2"/>
          <p:cNvSpPr>
            <a:spLocks noGrp="1"/>
          </p:cNvSpPr>
          <p:nvPr>
            <p:ph idx="1"/>
          </p:nvPr>
        </p:nvSpPr>
        <p:spPr>
          <a:xfrm>
            <a:off x="646111" y="1390999"/>
            <a:ext cx="9579714" cy="4195481"/>
          </a:xfrm>
        </p:spPr>
        <p:txBody>
          <a:bodyPr>
            <a:noAutofit/>
          </a:bodyPr>
          <a:lstStyle/>
          <a:p>
            <a:r>
              <a:rPr lang="en-NZ" sz="2200" dirty="0"/>
              <a:t>To get NCEA Level 1 I need to get –</a:t>
            </a:r>
          </a:p>
          <a:p>
            <a:pPr marL="0" indent="0">
              <a:buNone/>
            </a:pPr>
            <a:r>
              <a:rPr lang="en-NZ" sz="2200" dirty="0"/>
              <a:t>	60 Credits at level 1 or above.</a:t>
            </a:r>
          </a:p>
          <a:p>
            <a:pPr marL="0" indent="0">
              <a:buNone/>
            </a:pPr>
            <a:r>
              <a:rPr lang="en-NZ" sz="2200" dirty="0"/>
              <a:t>And</a:t>
            </a:r>
          </a:p>
          <a:p>
            <a:pPr marL="0" indent="0">
              <a:buNone/>
            </a:pPr>
            <a:endParaRPr lang="en-NZ" sz="2200" dirty="0"/>
          </a:p>
          <a:p>
            <a:pPr marL="0" indent="0">
              <a:buNone/>
            </a:pPr>
            <a:r>
              <a:rPr lang="en-NZ" sz="2200" dirty="0"/>
              <a:t>Literacy – 10 Credits which can come from the new corequisite exams (writing and reading standards) or for 2024/25 transition years a variety of subjects and show your ability to write, speak and listen.</a:t>
            </a:r>
          </a:p>
          <a:p>
            <a:pPr marL="0" indent="0">
              <a:buNone/>
            </a:pPr>
            <a:endParaRPr lang="en-NZ" sz="2200" dirty="0"/>
          </a:p>
          <a:p>
            <a:pPr marL="0" indent="0">
              <a:buNone/>
            </a:pPr>
            <a:r>
              <a:rPr lang="en-NZ" sz="2200" dirty="0"/>
              <a:t>And</a:t>
            </a:r>
          </a:p>
          <a:p>
            <a:pPr marL="0" indent="0">
              <a:buNone/>
            </a:pPr>
            <a:r>
              <a:rPr lang="en-NZ" sz="2200" dirty="0"/>
              <a:t>Numeracy – 10 Credits from the Numeracy Corequisite exam or for 2024/25 transition years a variety of subjects and show your ability in number, measurement, and statistical skills.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8265" y="1271520"/>
            <a:ext cx="2543175" cy="1790700"/>
          </a:xfrm>
          <a:prstGeom prst="rect">
            <a:avLst/>
          </a:prstGeom>
        </p:spPr>
      </p:pic>
    </p:spTree>
    <p:extLst>
      <p:ext uri="{BB962C8B-B14F-4D97-AF65-F5344CB8AC3E}">
        <p14:creationId xmlns:p14="http://schemas.microsoft.com/office/powerpoint/2010/main" val="14565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1" name="Rectangle 20">
            <a:extLst>
              <a:ext uri="{FF2B5EF4-FFF2-40B4-BE49-F238E27FC236}">
                <a16:creationId xmlns:a16="http://schemas.microsoft.com/office/drawing/2014/main" id="{D67CA421-FA2B-47ED-A101-F8BBEBB29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673385-9829-7A1A-DB8C-CB003701F88A}"/>
              </a:ext>
            </a:extLst>
          </p:cNvPr>
          <p:cNvSpPr>
            <a:spLocks noGrp="1"/>
          </p:cNvSpPr>
          <p:nvPr>
            <p:ph type="title"/>
          </p:nvPr>
        </p:nvSpPr>
        <p:spPr>
          <a:xfrm>
            <a:off x="8801105" y="1381758"/>
            <a:ext cx="3344020" cy="1712595"/>
          </a:xfrm>
        </p:spPr>
        <p:txBody>
          <a:bodyPr vert="horz" lIns="91440" tIns="45720" rIns="91440" bIns="45720" rtlCol="0" anchor="b">
            <a:normAutofit fontScale="90000"/>
          </a:bodyPr>
          <a:lstStyle/>
          <a:p>
            <a:r>
              <a:rPr lang="en-US" sz="5400" b="0" i="0" kern="1200" dirty="0">
                <a:solidFill>
                  <a:srgbClr val="EBEBEB"/>
                </a:solidFill>
                <a:latin typeface="+mj-lt"/>
                <a:ea typeface="+mj-ea"/>
                <a:cs typeface="+mj-cs"/>
              </a:rPr>
              <a:t>Course Structure</a:t>
            </a:r>
          </a:p>
        </p:txBody>
      </p:sp>
      <p:sp useBgFill="1">
        <p:nvSpPr>
          <p:cNvPr id="23" name="Rectangle 22">
            <a:extLst>
              <a:ext uri="{FF2B5EF4-FFF2-40B4-BE49-F238E27FC236}">
                <a16:creationId xmlns:a16="http://schemas.microsoft.com/office/drawing/2014/main" id="{12425D82-CD5E-45A4-9542-70951E59F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21DB897-A621-4D5F-AC81-91199AC43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NZ"/>
          </a:p>
        </p:txBody>
      </p:sp>
      <p:pic>
        <p:nvPicPr>
          <p:cNvPr id="4" name="Picture 3">
            <a:extLst>
              <a:ext uri="{FF2B5EF4-FFF2-40B4-BE49-F238E27FC236}">
                <a16:creationId xmlns:a16="http://schemas.microsoft.com/office/drawing/2014/main" id="{DFE0F934-D81B-8CD1-11EC-D342A49DC6D3}"/>
              </a:ext>
            </a:extLst>
          </p:cNvPr>
          <p:cNvPicPr>
            <a:picLocks noChangeAspect="1"/>
          </p:cNvPicPr>
          <p:nvPr/>
        </p:nvPicPr>
        <p:blipFill>
          <a:blip r:embed="rId6"/>
          <a:stretch>
            <a:fillRect/>
          </a:stretch>
        </p:blipFill>
        <p:spPr>
          <a:xfrm>
            <a:off x="955392" y="1227297"/>
            <a:ext cx="6252602" cy="4392453"/>
          </a:xfrm>
          <a:prstGeom prst="rect">
            <a:avLst/>
          </a:prstGeom>
          <a:effectLst/>
        </p:spPr>
      </p:pic>
    </p:spTree>
    <p:extLst>
      <p:ext uri="{BB962C8B-B14F-4D97-AF65-F5344CB8AC3E}">
        <p14:creationId xmlns:p14="http://schemas.microsoft.com/office/powerpoint/2010/main" val="388523029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47142C-F35E-7AF4-E8AB-2162B92CAAA4}"/>
              </a:ext>
            </a:extLst>
          </p:cNvPr>
          <p:cNvPicPr>
            <a:picLocks noChangeAspect="1"/>
          </p:cNvPicPr>
          <p:nvPr/>
        </p:nvPicPr>
        <p:blipFill>
          <a:blip r:embed="rId2"/>
          <a:stretch>
            <a:fillRect/>
          </a:stretch>
        </p:blipFill>
        <p:spPr>
          <a:xfrm>
            <a:off x="1533299" y="0"/>
            <a:ext cx="9711328" cy="6858000"/>
          </a:xfrm>
          <a:prstGeom prst="rect">
            <a:avLst/>
          </a:prstGeom>
        </p:spPr>
      </p:pic>
    </p:spTree>
    <p:extLst>
      <p:ext uri="{BB962C8B-B14F-4D97-AF65-F5344CB8AC3E}">
        <p14:creationId xmlns:p14="http://schemas.microsoft.com/office/powerpoint/2010/main" val="705703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A10049FB-9EB9-40A5-B47A-F88DBA104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txBody>
          <a:bodyPr/>
          <a:lstStyle/>
          <a:p>
            <a:endParaRPr lang="en-NZ"/>
          </a:p>
        </p:txBody>
      </p:sp>
      <p:sp>
        <p:nvSpPr>
          <p:cNvPr id="73" name="Freeform 7">
            <a:extLst>
              <a:ext uri="{FF2B5EF4-FFF2-40B4-BE49-F238E27FC236}">
                <a16:creationId xmlns:a16="http://schemas.microsoft.com/office/drawing/2014/main" id="{9053E132-12E5-44D2-AA0E-9353E65AC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6111" y="452718"/>
            <a:ext cx="9404723" cy="1180711"/>
          </a:xfrm>
        </p:spPr>
        <p:txBody>
          <a:bodyPr>
            <a:normAutofit/>
          </a:bodyPr>
          <a:lstStyle/>
          <a:p>
            <a:pPr>
              <a:lnSpc>
                <a:spcPct val="90000"/>
              </a:lnSpc>
            </a:pPr>
            <a:r>
              <a:rPr lang="en-NZ" sz="3900"/>
              <a:t>To keep track of your credits as they build you can -</a:t>
            </a:r>
          </a:p>
        </p:txBody>
      </p:sp>
      <p:sp>
        <p:nvSpPr>
          <p:cNvPr id="3" name="Content Placeholder 2"/>
          <p:cNvSpPr>
            <a:spLocks noGrp="1"/>
          </p:cNvSpPr>
          <p:nvPr>
            <p:ph idx="1"/>
          </p:nvPr>
        </p:nvSpPr>
        <p:spPr>
          <a:xfrm>
            <a:off x="643855" y="2548281"/>
            <a:ext cx="5114093" cy="3654389"/>
          </a:xfrm>
        </p:spPr>
        <p:txBody>
          <a:bodyPr>
            <a:noAutofit/>
          </a:bodyPr>
          <a:lstStyle/>
          <a:p>
            <a:pPr>
              <a:lnSpc>
                <a:spcPct val="90000"/>
              </a:lnSpc>
            </a:pPr>
            <a:r>
              <a:rPr lang="en-NZ" sz="1600" dirty="0">
                <a:solidFill>
                  <a:schemeClr val="bg1"/>
                </a:solidFill>
              </a:rPr>
              <a:t>Look at your school reports</a:t>
            </a:r>
          </a:p>
          <a:p>
            <a:pPr marL="0" indent="0">
              <a:lnSpc>
                <a:spcPct val="90000"/>
              </a:lnSpc>
              <a:buNone/>
            </a:pPr>
            <a:endParaRPr lang="en-NZ" sz="1600" dirty="0">
              <a:solidFill>
                <a:schemeClr val="bg1"/>
              </a:solidFill>
            </a:endParaRPr>
          </a:p>
          <a:p>
            <a:pPr>
              <a:lnSpc>
                <a:spcPct val="90000"/>
              </a:lnSpc>
            </a:pPr>
            <a:r>
              <a:rPr lang="en-NZ" sz="1600" dirty="0">
                <a:solidFill>
                  <a:schemeClr val="bg1"/>
                </a:solidFill>
              </a:rPr>
              <a:t>Use the tracking sheets given to you by your teachers</a:t>
            </a:r>
          </a:p>
          <a:p>
            <a:pPr marL="0" indent="0">
              <a:lnSpc>
                <a:spcPct val="90000"/>
              </a:lnSpc>
              <a:buNone/>
            </a:pPr>
            <a:endParaRPr lang="en-NZ" sz="1600" dirty="0">
              <a:solidFill>
                <a:schemeClr val="bg1"/>
              </a:solidFill>
            </a:endParaRPr>
          </a:p>
          <a:p>
            <a:pPr>
              <a:lnSpc>
                <a:spcPct val="90000"/>
              </a:lnSpc>
            </a:pPr>
            <a:r>
              <a:rPr lang="en-NZ" sz="1600" dirty="0">
                <a:solidFill>
                  <a:schemeClr val="bg1"/>
                </a:solidFill>
              </a:rPr>
              <a:t>Record them in a diary</a:t>
            </a:r>
          </a:p>
          <a:p>
            <a:pPr marL="0" indent="0">
              <a:lnSpc>
                <a:spcPct val="90000"/>
              </a:lnSpc>
              <a:buNone/>
            </a:pPr>
            <a:endParaRPr lang="en-NZ" sz="1600" dirty="0">
              <a:solidFill>
                <a:schemeClr val="bg1"/>
              </a:solidFill>
            </a:endParaRPr>
          </a:p>
          <a:p>
            <a:pPr>
              <a:lnSpc>
                <a:spcPct val="90000"/>
              </a:lnSpc>
            </a:pPr>
            <a:r>
              <a:rPr lang="en-NZ" sz="1600" dirty="0">
                <a:solidFill>
                  <a:schemeClr val="bg1"/>
                </a:solidFill>
              </a:rPr>
              <a:t>Log into KAMAR Portal</a:t>
            </a:r>
          </a:p>
          <a:p>
            <a:pPr marL="0" indent="0">
              <a:lnSpc>
                <a:spcPct val="90000"/>
              </a:lnSpc>
              <a:buNone/>
            </a:pPr>
            <a:endParaRPr lang="en-NZ" sz="1600" dirty="0">
              <a:solidFill>
                <a:schemeClr val="bg1"/>
              </a:solidFill>
            </a:endParaRPr>
          </a:p>
          <a:p>
            <a:pPr>
              <a:lnSpc>
                <a:spcPct val="90000"/>
              </a:lnSpc>
            </a:pPr>
            <a:r>
              <a:rPr lang="en-NZ" sz="1600" dirty="0">
                <a:solidFill>
                  <a:schemeClr val="bg1"/>
                </a:solidFill>
              </a:rPr>
              <a:t>Log on to NZQA with personal ID and password.</a:t>
            </a:r>
          </a:p>
        </p:txBody>
      </p:sp>
      <p:pic>
        <p:nvPicPr>
          <p:cNvPr id="4" name="Picture 2" descr="Diary of a Wimpy Kid Book Journal: 9780735329874: Mudpuppy, Kinney, Jeff:  Books - Amazon.com">
            <a:extLst>
              <a:ext uri="{FF2B5EF4-FFF2-40B4-BE49-F238E27FC236}">
                <a16:creationId xmlns:a16="http://schemas.microsoft.com/office/drawing/2014/main" id="{538DE1E6-5866-81DB-7EF3-521433AFC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3392" y="2128837"/>
            <a:ext cx="2664172" cy="3952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54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Logging on to NZQA</a:t>
            </a:r>
          </a:p>
        </p:txBody>
      </p:sp>
      <p:sp>
        <p:nvSpPr>
          <p:cNvPr id="3" name="Content Placeholder 2"/>
          <p:cNvSpPr>
            <a:spLocks noGrp="1"/>
          </p:cNvSpPr>
          <p:nvPr>
            <p:ph idx="1"/>
          </p:nvPr>
        </p:nvSpPr>
        <p:spPr/>
        <p:txBody>
          <a:bodyPr/>
          <a:lstStyle/>
          <a:p>
            <a:r>
              <a:rPr lang="en-NZ" sz="2400" dirty="0"/>
              <a:t>In a month or so you will be issued with a wallet card that will help you to log onto NZQA and monitor your own progress. Each standard result will have N A M E beside it standing for-</a:t>
            </a:r>
          </a:p>
          <a:p>
            <a:endParaRPr lang="en-NZ" dirty="0"/>
          </a:p>
          <a:p>
            <a:r>
              <a:rPr lang="en-NZ" sz="2400" dirty="0"/>
              <a:t>N	Not achieved</a:t>
            </a:r>
          </a:p>
          <a:p>
            <a:r>
              <a:rPr lang="en-NZ" sz="2400" dirty="0"/>
              <a:t>A	Achieved</a:t>
            </a:r>
          </a:p>
          <a:p>
            <a:r>
              <a:rPr lang="en-NZ" sz="2400" dirty="0"/>
              <a:t>M	Achieved with merit</a:t>
            </a:r>
          </a:p>
          <a:p>
            <a:r>
              <a:rPr lang="en-NZ" sz="2400" dirty="0"/>
              <a:t>E	Achieved with excellence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180" y="3505534"/>
            <a:ext cx="4662987" cy="2624810"/>
          </a:xfrm>
          <a:prstGeom prst="rect">
            <a:avLst/>
          </a:prstGeom>
        </p:spPr>
      </p:pic>
    </p:spTree>
    <p:extLst>
      <p:ext uri="{BB962C8B-B14F-4D97-AF65-F5344CB8AC3E}">
        <p14:creationId xmlns:p14="http://schemas.microsoft.com/office/powerpoint/2010/main" val="304774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Why do you need excellence credits?</a:t>
            </a:r>
          </a:p>
        </p:txBody>
      </p:sp>
      <p:sp>
        <p:nvSpPr>
          <p:cNvPr id="3" name="Content Placeholder 2"/>
          <p:cNvSpPr>
            <a:spLocks noGrp="1"/>
          </p:cNvSpPr>
          <p:nvPr>
            <p:ph idx="1"/>
          </p:nvPr>
        </p:nvSpPr>
        <p:spPr>
          <a:xfrm>
            <a:off x="646112" y="2052918"/>
            <a:ext cx="9403742" cy="4195481"/>
          </a:xfrm>
        </p:spPr>
        <p:txBody>
          <a:bodyPr>
            <a:normAutofit lnSpcReduction="10000"/>
          </a:bodyPr>
          <a:lstStyle/>
          <a:p>
            <a:r>
              <a:rPr lang="en-NZ" dirty="0"/>
              <a:t>If you get 50 at excellence or merit you will get your NCEA Level 1 Certificate endorsed. This shows how good you are</a:t>
            </a:r>
          </a:p>
          <a:p>
            <a:endParaRPr lang="en-NZ" dirty="0"/>
          </a:p>
          <a:p>
            <a:r>
              <a:rPr lang="en-NZ" dirty="0"/>
              <a:t>It shows what subjects you are strong in.</a:t>
            </a:r>
          </a:p>
          <a:p>
            <a:endParaRPr lang="en-NZ" dirty="0"/>
          </a:p>
          <a:p>
            <a:r>
              <a:rPr lang="en-NZ" dirty="0"/>
              <a:t>Subject Endorsement – if you get 14 or more credits at excellence or merit (in a single year) you will get that subject endorsed. You need at least 3 credits from an external assessment to achieve this in most subjects.</a:t>
            </a:r>
          </a:p>
          <a:p>
            <a:endParaRPr lang="en-NZ" dirty="0"/>
          </a:p>
          <a:p>
            <a:r>
              <a:rPr lang="en-NZ" dirty="0"/>
              <a:t>Employers will use this to compare you to other applicants for jobs.</a:t>
            </a:r>
          </a:p>
          <a:p>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9042" y="2415013"/>
            <a:ext cx="3902124" cy="1524671"/>
          </a:xfrm>
          <a:prstGeom prst="rect">
            <a:avLst/>
          </a:prstGeom>
        </p:spPr>
      </p:pic>
    </p:spTree>
    <p:extLst>
      <p:ext uri="{BB962C8B-B14F-4D97-AF65-F5344CB8AC3E}">
        <p14:creationId xmlns:p14="http://schemas.microsoft.com/office/powerpoint/2010/main" val="240345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970</TotalTime>
  <Words>1729</Words>
  <Application>Microsoft Office PowerPoint</Application>
  <PresentationFormat>Widescreen</PresentationFormat>
  <Paragraphs>205</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Aptos</vt:lpstr>
      <vt:lpstr>Century Gothic</vt:lpstr>
      <vt:lpstr>Helvetica</vt:lpstr>
      <vt:lpstr>Symbol</vt:lpstr>
      <vt:lpstr>Wingdings</vt:lpstr>
      <vt:lpstr>Wingdings 3</vt:lpstr>
      <vt:lpstr>Ion</vt:lpstr>
      <vt:lpstr>Introduction to NCEA</vt:lpstr>
      <vt:lpstr>NCEA Stands For -</vt:lpstr>
      <vt:lpstr>For NCEA we get assessed in two ways -</vt:lpstr>
      <vt:lpstr>All standards are worth credits</vt:lpstr>
      <vt:lpstr>Course Structure</vt:lpstr>
      <vt:lpstr>PowerPoint Presentation</vt:lpstr>
      <vt:lpstr>To keep track of your credits as they build you can -</vt:lpstr>
      <vt:lpstr>Logging on to NZQA</vt:lpstr>
      <vt:lpstr>Why do you need excellence credits?</vt:lpstr>
      <vt:lpstr>Vocational Pathways</vt:lpstr>
      <vt:lpstr>Having an idea of where you want to go.</vt:lpstr>
      <vt:lpstr>Academic Assistants Discussion</vt:lpstr>
      <vt:lpstr>  Part 2 – Important Rules and Procedures</vt:lpstr>
      <vt:lpstr>Pre-requisites of year 12 and 13 courses.</vt:lpstr>
      <vt:lpstr>Signing off your work. </vt:lpstr>
      <vt:lpstr>Appeals</vt:lpstr>
      <vt:lpstr>Reassessment (Further Assessment Opportunities)</vt:lpstr>
      <vt:lpstr>Forms Of Reassessment</vt:lpstr>
      <vt:lpstr>Timing of the year. </vt:lpstr>
      <vt:lpstr>External Examination Dates. </vt:lpstr>
      <vt:lpstr>Attendance requirements. </vt:lpstr>
      <vt:lpstr>Authenticity </vt:lpstr>
      <vt:lpstr>Reporting</vt:lpstr>
      <vt:lpstr>NCEA Results </vt:lpstr>
      <vt:lpstr>NQF Results Notification  Using your Student Login you can access a lot of information about your progress - Demonstration</vt:lpstr>
      <vt:lpstr>Record of  Achievement</vt:lpstr>
      <vt:lpstr>The Certificate</vt:lpstr>
      <vt:lpstr>To Be Successful You Need: </vt:lpstr>
      <vt:lpstr>NCEA: Tips for Parents</vt:lpstr>
      <vt:lpstr>Use of Own Laptop</vt:lpstr>
      <vt:lpstr>PowerPoint Presentation</vt:lpstr>
      <vt:lpstr>Special Assessment Conditions</vt:lpstr>
      <vt:lpstr>PowerPoint Presentation</vt:lpstr>
    </vt:vector>
  </TitlesOfParts>
  <Company>Bayfield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NCEA</dc:title>
  <dc:creator>Mike Beagley</dc:creator>
  <cp:lastModifiedBy>Mike Beagley</cp:lastModifiedBy>
  <cp:revision>46</cp:revision>
  <dcterms:created xsi:type="dcterms:W3CDTF">2016-02-21T09:01:13Z</dcterms:created>
  <dcterms:modified xsi:type="dcterms:W3CDTF">2024-03-03T02:19:16Z</dcterms:modified>
</cp:coreProperties>
</file>